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2" r:id="rId5"/>
    <p:sldId id="280" r:id="rId6"/>
    <p:sldId id="263" r:id="rId7"/>
    <p:sldId id="264" r:id="rId8"/>
    <p:sldId id="265" r:id="rId9"/>
    <p:sldId id="276" r:id="rId10"/>
    <p:sldId id="266" r:id="rId11"/>
    <p:sldId id="268" r:id="rId12"/>
    <p:sldId id="269" r:id="rId13"/>
    <p:sldId id="270" r:id="rId14"/>
    <p:sldId id="271" r:id="rId15"/>
    <p:sldId id="272" r:id="rId16"/>
    <p:sldId id="277" r:id="rId17"/>
    <p:sldId id="279" r:id="rId18"/>
    <p:sldId id="278"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60"/>
  </p:normalViewPr>
  <p:slideViewPr>
    <p:cSldViewPr snapToGrid="0">
      <p:cViewPr varScale="1">
        <p:scale>
          <a:sx n="88" d="100"/>
          <a:sy n="88" d="100"/>
        </p:scale>
        <p:origin x="102" y="14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1/13/2025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1/13/2025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brr.utah.edu" TargetMode="External"/><Relationship Id="rId2" Type="http://schemas.openxmlformats.org/officeDocument/2006/relationships/hyperlink" Target="https://coi.utah.edu/disclosure-and-reporting.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E4396-93CD-F365-67D0-5E18FC6D9DC1}"/>
              </a:ext>
            </a:extLst>
          </p:cNvPr>
          <p:cNvSpPr>
            <a:spLocks noGrp="1"/>
          </p:cNvSpPr>
          <p:nvPr>
            <p:ph type="ctrTitle"/>
          </p:nvPr>
        </p:nvSpPr>
        <p:spPr/>
        <p:txBody>
          <a:bodyPr/>
          <a:lstStyle/>
          <a:p>
            <a:r>
              <a:rPr lang="en-US" dirty="0"/>
              <a:t>BRR Training - Basics</a:t>
            </a:r>
          </a:p>
        </p:txBody>
      </p:sp>
      <p:sp>
        <p:nvSpPr>
          <p:cNvPr id="3" name="Subtitle 2">
            <a:extLst>
              <a:ext uri="{FF2B5EF4-FFF2-40B4-BE49-F238E27FC236}">
                <a16:creationId xmlns:a16="http://schemas.microsoft.com/office/drawing/2014/main" id="{6C52FF12-0784-67D4-3121-1F26A6B88ADD}"/>
              </a:ext>
            </a:extLst>
          </p:cNvPr>
          <p:cNvSpPr>
            <a:spLocks noGrp="1"/>
          </p:cNvSpPr>
          <p:nvPr>
            <p:ph type="subTitle" idx="1"/>
          </p:nvPr>
        </p:nvSpPr>
        <p:spPr/>
        <p:txBody>
          <a:bodyPr/>
          <a:lstStyle/>
          <a:p>
            <a:r>
              <a:rPr lang="en-US" dirty="0"/>
              <a:t>Site Navigation – COI  Training – New Disclosures</a:t>
            </a:r>
          </a:p>
        </p:txBody>
      </p:sp>
    </p:spTree>
    <p:extLst>
      <p:ext uri="{BB962C8B-B14F-4D97-AF65-F5344CB8AC3E}">
        <p14:creationId xmlns:p14="http://schemas.microsoft.com/office/powerpoint/2010/main" val="17844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48C2-A3A5-1764-BA6B-2E66A0623FCA}"/>
              </a:ext>
            </a:extLst>
          </p:cNvPr>
          <p:cNvSpPr>
            <a:spLocks noGrp="1"/>
          </p:cNvSpPr>
          <p:nvPr>
            <p:ph type="title"/>
          </p:nvPr>
        </p:nvSpPr>
        <p:spPr/>
        <p:txBody>
          <a:bodyPr/>
          <a:lstStyle/>
          <a:p>
            <a:r>
              <a:rPr lang="en-US" dirty="0"/>
              <a:t>File/Update Disclosures</a:t>
            </a:r>
          </a:p>
        </p:txBody>
      </p:sp>
      <p:sp>
        <p:nvSpPr>
          <p:cNvPr id="3" name="Text Placeholder 2">
            <a:extLst>
              <a:ext uri="{FF2B5EF4-FFF2-40B4-BE49-F238E27FC236}">
                <a16:creationId xmlns:a16="http://schemas.microsoft.com/office/drawing/2014/main" id="{3D054097-FD26-FEA8-425E-5EE7F443FE8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8065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07F3B-313A-BAF5-8D41-5000F697A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06AC7-F7FF-5B08-B248-FF80D3F35660}"/>
              </a:ext>
            </a:extLst>
          </p:cNvPr>
          <p:cNvSpPr>
            <a:spLocks noGrp="1"/>
          </p:cNvSpPr>
          <p:nvPr>
            <p:ph type="title"/>
          </p:nvPr>
        </p:nvSpPr>
        <p:spPr/>
        <p:txBody>
          <a:bodyPr/>
          <a:lstStyle/>
          <a:p>
            <a:r>
              <a:rPr lang="en-US" dirty="0"/>
              <a:t>File/Update Disclosures</a:t>
            </a:r>
          </a:p>
        </p:txBody>
      </p:sp>
      <p:sp>
        <p:nvSpPr>
          <p:cNvPr id="6" name="TextBox 5">
            <a:extLst>
              <a:ext uri="{FF2B5EF4-FFF2-40B4-BE49-F238E27FC236}">
                <a16:creationId xmlns:a16="http://schemas.microsoft.com/office/drawing/2014/main" id="{D25FA406-65B9-130C-D102-E7B1C9F847F3}"/>
              </a:ext>
            </a:extLst>
          </p:cNvPr>
          <p:cNvSpPr txBox="1"/>
          <p:nvPr/>
        </p:nvSpPr>
        <p:spPr>
          <a:xfrm>
            <a:off x="489284" y="2213811"/>
            <a:ext cx="3625516" cy="2585323"/>
          </a:xfrm>
          <a:prstGeom prst="rect">
            <a:avLst/>
          </a:prstGeom>
          <a:noFill/>
        </p:spPr>
        <p:txBody>
          <a:bodyPr wrap="square" rtlCol="0">
            <a:spAutoFit/>
          </a:bodyPr>
          <a:lstStyle/>
          <a:p>
            <a:r>
              <a:rPr lang="en-US" dirty="0"/>
              <a:t>To start or update your disclosure you need to click on the “File/Update Disclosure” button in the top left corner of the dashboard.</a:t>
            </a:r>
          </a:p>
          <a:p>
            <a:endParaRPr lang="en-US" dirty="0"/>
          </a:p>
          <a:p>
            <a:r>
              <a:rPr lang="en-US" dirty="0"/>
              <a:t>This page will open the disclosure smart form where you can file a new disclosure or update existing information.</a:t>
            </a:r>
          </a:p>
        </p:txBody>
      </p:sp>
      <p:pic>
        <p:nvPicPr>
          <p:cNvPr id="4" name="Picture 3">
            <a:extLst>
              <a:ext uri="{FF2B5EF4-FFF2-40B4-BE49-F238E27FC236}">
                <a16:creationId xmlns:a16="http://schemas.microsoft.com/office/drawing/2014/main" id="{0764AC24-6246-3C8B-CBB9-92D81172D0F4}"/>
              </a:ext>
            </a:extLst>
          </p:cNvPr>
          <p:cNvPicPr>
            <a:picLocks noChangeAspect="1"/>
          </p:cNvPicPr>
          <p:nvPr/>
        </p:nvPicPr>
        <p:blipFill>
          <a:blip r:embed="rId2"/>
          <a:stretch>
            <a:fillRect/>
          </a:stretch>
        </p:blipFill>
        <p:spPr>
          <a:xfrm>
            <a:off x="4782312" y="1097280"/>
            <a:ext cx="7220443" cy="5486400"/>
          </a:xfrm>
          <a:prstGeom prst="rect">
            <a:avLst/>
          </a:prstGeom>
        </p:spPr>
      </p:pic>
      <p:sp>
        <p:nvSpPr>
          <p:cNvPr id="5" name="Rectangle 4">
            <a:extLst>
              <a:ext uri="{FF2B5EF4-FFF2-40B4-BE49-F238E27FC236}">
                <a16:creationId xmlns:a16="http://schemas.microsoft.com/office/drawing/2014/main" id="{ED518C0D-D957-5438-C5C5-BCB4165FFC31}"/>
              </a:ext>
            </a:extLst>
          </p:cNvPr>
          <p:cNvSpPr/>
          <p:nvPr/>
        </p:nvSpPr>
        <p:spPr>
          <a:xfrm>
            <a:off x="4876800" y="2862943"/>
            <a:ext cx="1828800" cy="566057"/>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1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F4941-0F43-2046-D96F-EBA75A0C1F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07A9A-1CD9-2DB0-99FB-917C863908B3}"/>
              </a:ext>
            </a:extLst>
          </p:cNvPr>
          <p:cNvSpPr>
            <a:spLocks noGrp="1"/>
          </p:cNvSpPr>
          <p:nvPr>
            <p:ph type="title"/>
          </p:nvPr>
        </p:nvSpPr>
        <p:spPr/>
        <p:txBody>
          <a:bodyPr/>
          <a:lstStyle/>
          <a:p>
            <a:r>
              <a:rPr lang="en-US" dirty="0"/>
              <a:t>File/Update Disclosures</a:t>
            </a:r>
            <a:br>
              <a:rPr lang="en-US" dirty="0"/>
            </a:br>
            <a:r>
              <a:rPr lang="en-US" dirty="0"/>
              <a:t>Cont.</a:t>
            </a:r>
          </a:p>
        </p:txBody>
      </p:sp>
      <p:sp>
        <p:nvSpPr>
          <p:cNvPr id="6" name="TextBox 5">
            <a:extLst>
              <a:ext uri="{FF2B5EF4-FFF2-40B4-BE49-F238E27FC236}">
                <a16:creationId xmlns:a16="http://schemas.microsoft.com/office/drawing/2014/main" id="{96B1DFAB-B384-58A3-5677-5892BFFA748C}"/>
              </a:ext>
            </a:extLst>
          </p:cNvPr>
          <p:cNvSpPr txBox="1"/>
          <p:nvPr/>
        </p:nvSpPr>
        <p:spPr>
          <a:xfrm>
            <a:off x="489284" y="2213811"/>
            <a:ext cx="3625516" cy="3693319"/>
          </a:xfrm>
          <a:prstGeom prst="rect">
            <a:avLst/>
          </a:prstGeom>
          <a:noFill/>
        </p:spPr>
        <p:txBody>
          <a:bodyPr wrap="square" rtlCol="0">
            <a:spAutoFit/>
          </a:bodyPr>
          <a:lstStyle/>
          <a:p>
            <a:r>
              <a:rPr lang="en-US" dirty="0"/>
              <a:t>First time users will be taken directly to the first page of the disclosure form (Professional Foreign, &amp; Financial Relationships), since there isn’t a disclosure to update/certify.</a:t>
            </a:r>
          </a:p>
          <a:p>
            <a:endParaRPr lang="en-US" dirty="0"/>
          </a:p>
          <a:p>
            <a:r>
              <a:rPr lang="en-US" dirty="0"/>
              <a:t>If you have an existing disclosure, you will be taken to the Introduction page, where you’ll be given the option of updating/editing your current relationships or, if there are no changes necessary, you can certify without changes. </a:t>
            </a:r>
          </a:p>
        </p:txBody>
      </p:sp>
      <p:pic>
        <p:nvPicPr>
          <p:cNvPr id="8" name="Picture 7">
            <a:extLst>
              <a:ext uri="{FF2B5EF4-FFF2-40B4-BE49-F238E27FC236}">
                <a16:creationId xmlns:a16="http://schemas.microsoft.com/office/drawing/2014/main" id="{062E469B-9717-DE06-F40E-871D4FE66EE3}"/>
              </a:ext>
            </a:extLst>
          </p:cNvPr>
          <p:cNvPicPr>
            <a:picLocks noChangeAspect="1"/>
          </p:cNvPicPr>
          <p:nvPr/>
        </p:nvPicPr>
        <p:blipFill>
          <a:blip r:embed="rId2"/>
          <a:stretch>
            <a:fillRect/>
          </a:stretch>
        </p:blipFill>
        <p:spPr>
          <a:xfrm>
            <a:off x="5169182" y="739877"/>
            <a:ext cx="6571163" cy="5486400"/>
          </a:xfrm>
          <a:prstGeom prst="rect">
            <a:avLst/>
          </a:prstGeom>
        </p:spPr>
      </p:pic>
      <p:pic>
        <p:nvPicPr>
          <p:cNvPr id="9" name="Picture 8">
            <a:extLst>
              <a:ext uri="{FF2B5EF4-FFF2-40B4-BE49-F238E27FC236}">
                <a16:creationId xmlns:a16="http://schemas.microsoft.com/office/drawing/2014/main" id="{E7DA9323-8677-AF5C-3604-43C745466091}"/>
              </a:ext>
            </a:extLst>
          </p:cNvPr>
          <p:cNvPicPr>
            <a:picLocks noChangeAspect="1"/>
          </p:cNvPicPr>
          <p:nvPr/>
        </p:nvPicPr>
        <p:blipFill>
          <a:blip r:embed="rId3"/>
          <a:stretch>
            <a:fillRect/>
          </a:stretch>
        </p:blipFill>
        <p:spPr>
          <a:xfrm>
            <a:off x="5169182" y="739877"/>
            <a:ext cx="3373337" cy="622496"/>
          </a:xfrm>
          <a:prstGeom prst="rect">
            <a:avLst/>
          </a:prstGeom>
        </p:spPr>
      </p:pic>
    </p:spTree>
    <p:extLst>
      <p:ext uri="{BB962C8B-B14F-4D97-AF65-F5344CB8AC3E}">
        <p14:creationId xmlns:p14="http://schemas.microsoft.com/office/powerpoint/2010/main" val="251241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54AB2-061C-00EB-43F4-C3B60FDB2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F7A44-A0DA-8D1A-3F46-FF786161D129}"/>
              </a:ext>
            </a:extLst>
          </p:cNvPr>
          <p:cNvSpPr>
            <a:spLocks noGrp="1"/>
          </p:cNvSpPr>
          <p:nvPr>
            <p:ph type="title"/>
          </p:nvPr>
        </p:nvSpPr>
        <p:spPr/>
        <p:txBody>
          <a:bodyPr/>
          <a:lstStyle/>
          <a:p>
            <a:r>
              <a:rPr lang="en-US" dirty="0"/>
              <a:t>File/Update Disclosures</a:t>
            </a:r>
            <a:br>
              <a:rPr lang="en-US" dirty="0"/>
            </a:br>
            <a:r>
              <a:rPr lang="en-US" dirty="0"/>
              <a:t>Cont.</a:t>
            </a:r>
          </a:p>
        </p:txBody>
      </p:sp>
      <p:sp>
        <p:nvSpPr>
          <p:cNvPr id="6" name="TextBox 5">
            <a:extLst>
              <a:ext uri="{FF2B5EF4-FFF2-40B4-BE49-F238E27FC236}">
                <a16:creationId xmlns:a16="http://schemas.microsoft.com/office/drawing/2014/main" id="{A1AF33BA-A12E-328B-A670-B291A4DA2D39}"/>
              </a:ext>
            </a:extLst>
          </p:cNvPr>
          <p:cNvSpPr txBox="1"/>
          <p:nvPr/>
        </p:nvSpPr>
        <p:spPr>
          <a:xfrm>
            <a:off x="489283" y="2213811"/>
            <a:ext cx="4580021" cy="3970318"/>
          </a:xfrm>
          <a:prstGeom prst="rect">
            <a:avLst/>
          </a:prstGeom>
          <a:noFill/>
        </p:spPr>
        <p:txBody>
          <a:bodyPr wrap="square" rtlCol="0">
            <a:spAutoFit/>
          </a:bodyPr>
          <a:lstStyle/>
          <a:p>
            <a:r>
              <a:rPr lang="en-US" dirty="0"/>
              <a:t>As you work through the different pages of the disclosure your answers will affect what information is displayed and if more details are necessary. </a:t>
            </a:r>
          </a:p>
          <a:p>
            <a:br>
              <a:rPr lang="en-US" dirty="0"/>
            </a:br>
            <a:r>
              <a:rPr lang="en-US" dirty="0"/>
              <a:t>If more details are required, it will show up in the disclosure form as a table at the bottom of the page.</a:t>
            </a:r>
          </a:p>
          <a:p>
            <a:endParaRPr lang="en-US" dirty="0"/>
          </a:p>
          <a:p>
            <a:r>
              <a:rPr lang="en-US" dirty="0"/>
              <a:t>In this example, additional “Travel Disclosure”  information is required. </a:t>
            </a:r>
          </a:p>
          <a:p>
            <a:endParaRPr lang="en-US" dirty="0"/>
          </a:p>
          <a:p>
            <a:r>
              <a:rPr lang="en-US" dirty="0"/>
              <a:t>To add that information you will click the appropriate “+” button above the table.</a:t>
            </a:r>
          </a:p>
        </p:txBody>
      </p:sp>
      <p:pic>
        <p:nvPicPr>
          <p:cNvPr id="4" name="Picture 3">
            <a:extLst>
              <a:ext uri="{FF2B5EF4-FFF2-40B4-BE49-F238E27FC236}">
                <a16:creationId xmlns:a16="http://schemas.microsoft.com/office/drawing/2014/main" id="{F4C92532-6D4C-6491-3ADB-EFF53D9098A2}"/>
              </a:ext>
            </a:extLst>
          </p:cNvPr>
          <p:cNvPicPr>
            <a:picLocks noChangeAspect="1"/>
          </p:cNvPicPr>
          <p:nvPr/>
        </p:nvPicPr>
        <p:blipFill>
          <a:blip r:embed="rId2"/>
          <a:stretch>
            <a:fillRect/>
          </a:stretch>
        </p:blipFill>
        <p:spPr>
          <a:xfrm>
            <a:off x="5166360" y="740664"/>
            <a:ext cx="6760618" cy="5486400"/>
          </a:xfrm>
          <a:prstGeom prst="rect">
            <a:avLst/>
          </a:prstGeom>
        </p:spPr>
      </p:pic>
      <p:sp>
        <p:nvSpPr>
          <p:cNvPr id="7" name="Rectangle 6">
            <a:extLst>
              <a:ext uri="{FF2B5EF4-FFF2-40B4-BE49-F238E27FC236}">
                <a16:creationId xmlns:a16="http://schemas.microsoft.com/office/drawing/2014/main" id="{5B4B8443-A94E-981F-4D4A-CE27BBBBDE37}"/>
              </a:ext>
            </a:extLst>
          </p:cNvPr>
          <p:cNvSpPr/>
          <p:nvPr/>
        </p:nvSpPr>
        <p:spPr>
          <a:xfrm>
            <a:off x="7130716" y="5005137"/>
            <a:ext cx="1323473" cy="32084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10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24AEB-2330-7205-9DF0-F6666C6E7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4C8CF-3907-2B1F-5F6C-284E5EE576FF}"/>
              </a:ext>
            </a:extLst>
          </p:cNvPr>
          <p:cNvSpPr>
            <a:spLocks noGrp="1"/>
          </p:cNvSpPr>
          <p:nvPr>
            <p:ph type="title"/>
          </p:nvPr>
        </p:nvSpPr>
        <p:spPr/>
        <p:txBody>
          <a:bodyPr/>
          <a:lstStyle/>
          <a:p>
            <a:r>
              <a:rPr lang="en-US" dirty="0"/>
              <a:t>File/Update Disclosures</a:t>
            </a:r>
            <a:br>
              <a:rPr lang="en-US" dirty="0"/>
            </a:br>
            <a:r>
              <a:rPr lang="en-US" dirty="0"/>
              <a:t>Cont.</a:t>
            </a:r>
          </a:p>
        </p:txBody>
      </p:sp>
      <p:sp>
        <p:nvSpPr>
          <p:cNvPr id="6" name="TextBox 5">
            <a:extLst>
              <a:ext uri="{FF2B5EF4-FFF2-40B4-BE49-F238E27FC236}">
                <a16:creationId xmlns:a16="http://schemas.microsoft.com/office/drawing/2014/main" id="{7BF4C24B-2897-9532-F243-471D9BB772BF}"/>
              </a:ext>
            </a:extLst>
          </p:cNvPr>
          <p:cNvSpPr txBox="1"/>
          <p:nvPr/>
        </p:nvSpPr>
        <p:spPr>
          <a:xfrm>
            <a:off x="489284" y="2213811"/>
            <a:ext cx="4572000" cy="2862322"/>
          </a:xfrm>
          <a:prstGeom prst="rect">
            <a:avLst/>
          </a:prstGeom>
          <a:noFill/>
        </p:spPr>
        <p:txBody>
          <a:bodyPr wrap="square" rtlCol="0">
            <a:spAutoFit/>
          </a:bodyPr>
          <a:lstStyle/>
          <a:p>
            <a:r>
              <a:rPr lang="en-US" dirty="0"/>
              <a:t>Once you click on the “+” button, a new portion of the form will slide out requesting more disclosure details. </a:t>
            </a:r>
          </a:p>
          <a:p>
            <a:endParaRPr lang="en-US" dirty="0"/>
          </a:p>
          <a:p>
            <a:r>
              <a:rPr lang="en-US" dirty="0"/>
              <a:t>If you need to add multiple entries hit the “OK and Add Another” option to create another entry. Otherwise, you can click the “OK” button to close out the window once you’re done. “Cancel” will close the window without saving.</a:t>
            </a:r>
          </a:p>
        </p:txBody>
      </p:sp>
      <p:pic>
        <p:nvPicPr>
          <p:cNvPr id="5" name="Picture 4">
            <a:extLst>
              <a:ext uri="{FF2B5EF4-FFF2-40B4-BE49-F238E27FC236}">
                <a16:creationId xmlns:a16="http://schemas.microsoft.com/office/drawing/2014/main" id="{40BFF52E-C4A6-5435-6F30-0BD015C15C7B}"/>
              </a:ext>
            </a:extLst>
          </p:cNvPr>
          <p:cNvPicPr>
            <a:picLocks noChangeAspect="1"/>
          </p:cNvPicPr>
          <p:nvPr/>
        </p:nvPicPr>
        <p:blipFill>
          <a:blip r:embed="rId2"/>
          <a:stretch>
            <a:fillRect/>
          </a:stretch>
        </p:blipFill>
        <p:spPr>
          <a:xfrm>
            <a:off x="5166360" y="740664"/>
            <a:ext cx="6747413" cy="5486400"/>
          </a:xfrm>
          <a:prstGeom prst="rect">
            <a:avLst/>
          </a:prstGeom>
        </p:spPr>
      </p:pic>
    </p:spTree>
    <p:extLst>
      <p:ext uri="{BB962C8B-B14F-4D97-AF65-F5344CB8AC3E}">
        <p14:creationId xmlns:p14="http://schemas.microsoft.com/office/powerpoint/2010/main" val="99719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BB120-6BCB-D2FA-C0BA-3B9BC969A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5F6F4-3BF2-59BD-9007-202850FB7D88}"/>
              </a:ext>
            </a:extLst>
          </p:cNvPr>
          <p:cNvSpPr>
            <a:spLocks noGrp="1"/>
          </p:cNvSpPr>
          <p:nvPr>
            <p:ph type="title"/>
          </p:nvPr>
        </p:nvSpPr>
        <p:spPr/>
        <p:txBody>
          <a:bodyPr/>
          <a:lstStyle/>
          <a:p>
            <a:r>
              <a:rPr lang="en-US" dirty="0"/>
              <a:t>File/Update Disclosures</a:t>
            </a:r>
            <a:br>
              <a:rPr lang="en-US" dirty="0"/>
            </a:br>
            <a:r>
              <a:rPr lang="en-US" dirty="0"/>
              <a:t>Cont.</a:t>
            </a:r>
          </a:p>
        </p:txBody>
      </p:sp>
      <p:sp>
        <p:nvSpPr>
          <p:cNvPr id="6" name="TextBox 5">
            <a:extLst>
              <a:ext uri="{FF2B5EF4-FFF2-40B4-BE49-F238E27FC236}">
                <a16:creationId xmlns:a16="http://schemas.microsoft.com/office/drawing/2014/main" id="{242C79A6-7771-B17C-2056-8A7B20528449}"/>
              </a:ext>
            </a:extLst>
          </p:cNvPr>
          <p:cNvSpPr txBox="1"/>
          <p:nvPr/>
        </p:nvSpPr>
        <p:spPr>
          <a:xfrm>
            <a:off x="489284" y="2213811"/>
            <a:ext cx="4572000" cy="3693319"/>
          </a:xfrm>
          <a:prstGeom prst="rect">
            <a:avLst/>
          </a:prstGeom>
          <a:noFill/>
        </p:spPr>
        <p:txBody>
          <a:bodyPr wrap="square" rtlCol="0">
            <a:spAutoFit/>
          </a:bodyPr>
          <a:lstStyle/>
          <a:p>
            <a:r>
              <a:rPr lang="en-US" dirty="0"/>
              <a:t>You can use the “Validate” button in the top left of the page to check if there are any pages or items that were missed as the form was filled out.</a:t>
            </a:r>
          </a:p>
          <a:p>
            <a:endParaRPr lang="en-US" dirty="0"/>
          </a:p>
          <a:p>
            <a:r>
              <a:rPr lang="en-US" dirty="0"/>
              <a:t>This will run a check for any missing information that needs to be added before you can submit the disclosure.</a:t>
            </a:r>
          </a:p>
          <a:p>
            <a:endParaRPr lang="en-US" dirty="0"/>
          </a:p>
          <a:p>
            <a:r>
              <a:rPr lang="en-US" dirty="0"/>
              <a:t>You can click on any of the blue text in the left-hand menu to navigate directly to the affected portion of the disclosure, and the page will highlight the offending section.</a:t>
            </a:r>
          </a:p>
        </p:txBody>
      </p:sp>
      <p:pic>
        <p:nvPicPr>
          <p:cNvPr id="4" name="Picture 3">
            <a:extLst>
              <a:ext uri="{FF2B5EF4-FFF2-40B4-BE49-F238E27FC236}">
                <a16:creationId xmlns:a16="http://schemas.microsoft.com/office/drawing/2014/main" id="{E2E2DBE8-E7FC-B348-827E-27C45AABB03D}"/>
              </a:ext>
            </a:extLst>
          </p:cNvPr>
          <p:cNvPicPr>
            <a:picLocks noChangeAspect="1"/>
          </p:cNvPicPr>
          <p:nvPr/>
        </p:nvPicPr>
        <p:blipFill>
          <a:blip r:embed="rId2"/>
          <a:stretch>
            <a:fillRect/>
          </a:stretch>
        </p:blipFill>
        <p:spPr>
          <a:xfrm>
            <a:off x="5166360" y="740664"/>
            <a:ext cx="6760618" cy="5486400"/>
          </a:xfrm>
          <a:prstGeom prst="rect">
            <a:avLst/>
          </a:prstGeom>
        </p:spPr>
      </p:pic>
      <p:sp>
        <p:nvSpPr>
          <p:cNvPr id="7" name="Rectangle 6">
            <a:extLst>
              <a:ext uri="{FF2B5EF4-FFF2-40B4-BE49-F238E27FC236}">
                <a16:creationId xmlns:a16="http://schemas.microsoft.com/office/drawing/2014/main" id="{2E938D94-CE57-BCA3-514D-4356801E2C4F}"/>
              </a:ext>
            </a:extLst>
          </p:cNvPr>
          <p:cNvSpPr/>
          <p:nvPr/>
        </p:nvSpPr>
        <p:spPr>
          <a:xfrm>
            <a:off x="5295900" y="702156"/>
            <a:ext cx="628650" cy="27891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24FC9EE-CB83-C53A-786F-AF32150C23AE}"/>
              </a:ext>
            </a:extLst>
          </p:cNvPr>
          <p:cNvCxnSpPr/>
          <p:nvPr/>
        </p:nvCxnSpPr>
        <p:spPr>
          <a:xfrm flipV="1">
            <a:off x="4387850" y="1019583"/>
            <a:ext cx="828675" cy="734881"/>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95179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068A0-8217-78DE-1FBC-BEE424358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7CEEC2-6A3F-809B-2B18-5580E6910066}"/>
              </a:ext>
            </a:extLst>
          </p:cNvPr>
          <p:cNvSpPr>
            <a:spLocks noGrp="1"/>
          </p:cNvSpPr>
          <p:nvPr>
            <p:ph type="title"/>
          </p:nvPr>
        </p:nvSpPr>
        <p:spPr/>
        <p:txBody>
          <a:bodyPr>
            <a:normAutofit/>
          </a:bodyPr>
          <a:lstStyle/>
          <a:p>
            <a:r>
              <a:rPr lang="en-US" dirty="0"/>
              <a:t>File/Update </a:t>
            </a:r>
            <a:br>
              <a:rPr lang="en-US" dirty="0"/>
            </a:br>
            <a:r>
              <a:rPr lang="en-US" dirty="0"/>
              <a:t>Disclosures Cont.</a:t>
            </a:r>
          </a:p>
        </p:txBody>
      </p:sp>
      <p:sp>
        <p:nvSpPr>
          <p:cNvPr id="6" name="TextBox 5">
            <a:extLst>
              <a:ext uri="{FF2B5EF4-FFF2-40B4-BE49-F238E27FC236}">
                <a16:creationId xmlns:a16="http://schemas.microsoft.com/office/drawing/2014/main" id="{E084D44E-13F6-20CD-8692-CF3206B85DD9}"/>
              </a:ext>
            </a:extLst>
          </p:cNvPr>
          <p:cNvSpPr txBox="1"/>
          <p:nvPr/>
        </p:nvSpPr>
        <p:spPr>
          <a:xfrm>
            <a:off x="489284" y="2213811"/>
            <a:ext cx="4572000" cy="1477328"/>
          </a:xfrm>
          <a:prstGeom prst="rect">
            <a:avLst/>
          </a:prstGeom>
          <a:noFill/>
        </p:spPr>
        <p:txBody>
          <a:bodyPr wrap="square" rtlCol="0">
            <a:spAutoFit/>
          </a:bodyPr>
          <a:lstStyle/>
          <a:p>
            <a:r>
              <a:rPr lang="en-US" dirty="0"/>
              <a:t>If details of your disclosure require you to accept a General Management Plan your supervisor and department chair will be required and the management plan language will be provided.</a:t>
            </a:r>
          </a:p>
        </p:txBody>
      </p:sp>
      <p:pic>
        <p:nvPicPr>
          <p:cNvPr id="9" name="Picture 8">
            <a:extLst>
              <a:ext uri="{FF2B5EF4-FFF2-40B4-BE49-F238E27FC236}">
                <a16:creationId xmlns:a16="http://schemas.microsoft.com/office/drawing/2014/main" id="{686C0CFF-5A48-6D16-F796-7AA8D494C098}"/>
              </a:ext>
            </a:extLst>
          </p:cNvPr>
          <p:cNvPicPr>
            <a:picLocks noChangeAspect="1"/>
          </p:cNvPicPr>
          <p:nvPr/>
        </p:nvPicPr>
        <p:blipFill>
          <a:blip r:embed="rId2"/>
          <a:stretch>
            <a:fillRect/>
          </a:stretch>
        </p:blipFill>
        <p:spPr>
          <a:xfrm>
            <a:off x="4782312" y="932688"/>
            <a:ext cx="7220443" cy="5486400"/>
          </a:xfrm>
          <a:prstGeom prst="rect">
            <a:avLst/>
          </a:prstGeom>
        </p:spPr>
      </p:pic>
    </p:spTree>
    <p:extLst>
      <p:ext uri="{BB962C8B-B14F-4D97-AF65-F5344CB8AC3E}">
        <p14:creationId xmlns:p14="http://schemas.microsoft.com/office/powerpoint/2010/main" val="2234059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0BDB7-13A0-F778-40E7-33DB420A3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4CB92B-AB21-831B-D7BA-E57E12402C88}"/>
              </a:ext>
            </a:extLst>
          </p:cNvPr>
          <p:cNvSpPr>
            <a:spLocks noGrp="1"/>
          </p:cNvSpPr>
          <p:nvPr>
            <p:ph type="title"/>
          </p:nvPr>
        </p:nvSpPr>
        <p:spPr/>
        <p:txBody>
          <a:bodyPr>
            <a:normAutofit/>
          </a:bodyPr>
          <a:lstStyle/>
          <a:p>
            <a:r>
              <a:rPr lang="en-US" dirty="0"/>
              <a:t>File/Update </a:t>
            </a:r>
            <a:br>
              <a:rPr lang="en-US" dirty="0"/>
            </a:br>
            <a:r>
              <a:rPr lang="en-US" dirty="0"/>
              <a:t>Disclosures Cont.</a:t>
            </a:r>
          </a:p>
        </p:txBody>
      </p:sp>
      <p:sp>
        <p:nvSpPr>
          <p:cNvPr id="6" name="TextBox 5">
            <a:extLst>
              <a:ext uri="{FF2B5EF4-FFF2-40B4-BE49-F238E27FC236}">
                <a16:creationId xmlns:a16="http://schemas.microsoft.com/office/drawing/2014/main" id="{80BB5EF9-FE1C-EB70-4824-E4BED02483E3}"/>
              </a:ext>
            </a:extLst>
          </p:cNvPr>
          <p:cNvSpPr txBox="1"/>
          <p:nvPr/>
        </p:nvSpPr>
        <p:spPr>
          <a:xfrm>
            <a:off x="489284" y="2213811"/>
            <a:ext cx="4293028" cy="4247317"/>
          </a:xfrm>
          <a:prstGeom prst="rect">
            <a:avLst/>
          </a:prstGeom>
          <a:noFill/>
        </p:spPr>
        <p:txBody>
          <a:bodyPr wrap="square" rtlCol="0">
            <a:spAutoFit/>
          </a:bodyPr>
          <a:lstStyle/>
          <a:p>
            <a:r>
              <a:rPr lang="en-US" dirty="0"/>
              <a:t>You will have the ability to update your supervisor and chair. You can also include additional supervisors if needed. Anyone include here will be notified of your disclosure after certification.</a:t>
            </a:r>
          </a:p>
          <a:p>
            <a:endParaRPr lang="en-US" dirty="0"/>
          </a:p>
          <a:p>
            <a:r>
              <a:rPr lang="en-US" dirty="0"/>
              <a:t>To add or search for someone in the name field you can search for your supervisor by name, and it will auto populate with a list of options. Click on their name to add them to the form.</a:t>
            </a:r>
          </a:p>
          <a:p>
            <a:endParaRPr lang="en-US" dirty="0"/>
          </a:p>
          <a:p>
            <a:r>
              <a:rPr lang="en-US" dirty="0"/>
              <a:t>If you need to remove a selection, just click the “X” to right of the person’s name, and search again.</a:t>
            </a:r>
          </a:p>
        </p:txBody>
      </p:sp>
      <p:pic>
        <p:nvPicPr>
          <p:cNvPr id="12" name="Picture 11">
            <a:extLst>
              <a:ext uri="{FF2B5EF4-FFF2-40B4-BE49-F238E27FC236}">
                <a16:creationId xmlns:a16="http://schemas.microsoft.com/office/drawing/2014/main" id="{275E84F2-A314-CBC6-9615-1474E1025776}"/>
              </a:ext>
            </a:extLst>
          </p:cNvPr>
          <p:cNvPicPr>
            <a:picLocks noChangeAspect="1"/>
          </p:cNvPicPr>
          <p:nvPr/>
        </p:nvPicPr>
        <p:blipFill>
          <a:blip r:embed="rId2"/>
          <a:stretch>
            <a:fillRect/>
          </a:stretch>
        </p:blipFill>
        <p:spPr>
          <a:xfrm>
            <a:off x="4782312" y="932688"/>
            <a:ext cx="7220443" cy="5486400"/>
          </a:xfrm>
          <a:prstGeom prst="rect">
            <a:avLst/>
          </a:prstGeom>
        </p:spPr>
      </p:pic>
      <p:sp>
        <p:nvSpPr>
          <p:cNvPr id="13" name="Rectangle 12">
            <a:extLst>
              <a:ext uri="{FF2B5EF4-FFF2-40B4-BE49-F238E27FC236}">
                <a16:creationId xmlns:a16="http://schemas.microsoft.com/office/drawing/2014/main" id="{51228F19-5DA0-5418-484B-50D47FC27769}"/>
              </a:ext>
            </a:extLst>
          </p:cNvPr>
          <p:cNvSpPr/>
          <p:nvPr/>
        </p:nvSpPr>
        <p:spPr>
          <a:xfrm>
            <a:off x="8697686" y="1284514"/>
            <a:ext cx="337457" cy="337457"/>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223A6E3-8E98-9F0F-89FF-29EBA0549E81}"/>
              </a:ext>
            </a:extLst>
          </p:cNvPr>
          <p:cNvSpPr/>
          <p:nvPr/>
        </p:nvSpPr>
        <p:spPr>
          <a:xfrm>
            <a:off x="9350829" y="2797628"/>
            <a:ext cx="337457" cy="337457"/>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58F15F-F770-354E-23E8-559A8DAA8F91}"/>
              </a:ext>
            </a:extLst>
          </p:cNvPr>
          <p:cNvSpPr/>
          <p:nvPr/>
        </p:nvSpPr>
        <p:spPr>
          <a:xfrm>
            <a:off x="11610808" y="2318656"/>
            <a:ext cx="337457" cy="47897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BCCD1C47-7B89-2707-0E0D-B3CDDF742905}"/>
              </a:ext>
            </a:extLst>
          </p:cNvPr>
          <p:cNvCxnSpPr/>
          <p:nvPr/>
        </p:nvCxnSpPr>
        <p:spPr>
          <a:xfrm>
            <a:off x="6183086" y="1990031"/>
            <a:ext cx="925285"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412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009A3-AA22-33A2-2CAD-B322C3A5E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0625C-712D-E753-6249-B52A8330B9A2}"/>
              </a:ext>
            </a:extLst>
          </p:cNvPr>
          <p:cNvSpPr>
            <a:spLocks noGrp="1"/>
          </p:cNvSpPr>
          <p:nvPr>
            <p:ph type="title"/>
          </p:nvPr>
        </p:nvSpPr>
        <p:spPr/>
        <p:txBody>
          <a:bodyPr/>
          <a:lstStyle/>
          <a:p>
            <a:r>
              <a:rPr lang="en-US" dirty="0"/>
              <a:t>File/Update Disclosures</a:t>
            </a:r>
            <a:br>
              <a:rPr lang="en-US" dirty="0"/>
            </a:br>
            <a:r>
              <a:rPr lang="en-US" dirty="0"/>
              <a:t>Cont.</a:t>
            </a:r>
          </a:p>
        </p:txBody>
      </p:sp>
      <p:sp>
        <p:nvSpPr>
          <p:cNvPr id="6" name="TextBox 5">
            <a:extLst>
              <a:ext uri="{FF2B5EF4-FFF2-40B4-BE49-F238E27FC236}">
                <a16:creationId xmlns:a16="http://schemas.microsoft.com/office/drawing/2014/main" id="{E0A59BF0-5A5F-0EC8-E158-D200D2FEC294}"/>
              </a:ext>
            </a:extLst>
          </p:cNvPr>
          <p:cNvSpPr txBox="1"/>
          <p:nvPr/>
        </p:nvSpPr>
        <p:spPr>
          <a:xfrm>
            <a:off x="531013" y="2273512"/>
            <a:ext cx="4572000" cy="1200329"/>
          </a:xfrm>
          <a:prstGeom prst="rect">
            <a:avLst/>
          </a:prstGeom>
          <a:noFill/>
        </p:spPr>
        <p:txBody>
          <a:bodyPr wrap="square" rtlCol="0">
            <a:spAutoFit/>
          </a:bodyPr>
          <a:lstStyle/>
          <a:p>
            <a:r>
              <a:rPr lang="en-US" dirty="0"/>
              <a:t>If a General Management Plan is required, you must select the check box indicating that you agree with the proposed plan and will comply with its terms.</a:t>
            </a:r>
          </a:p>
        </p:txBody>
      </p:sp>
      <p:pic>
        <p:nvPicPr>
          <p:cNvPr id="5" name="Picture 4">
            <a:extLst>
              <a:ext uri="{FF2B5EF4-FFF2-40B4-BE49-F238E27FC236}">
                <a16:creationId xmlns:a16="http://schemas.microsoft.com/office/drawing/2014/main" id="{1050FCEB-6D48-9C71-671F-81EC0ACEA4C9}"/>
              </a:ext>
            </a:extLst>
          </p:cNvPr>
          <p:cNvPicPr>
            <a:picLocks noChangeAspect="1"/>
          </p:cNvPicPr>
          <p:nvPr/>
        </p:nvPicPr>
        <p:blipFill>
          <a:blip r:embed="rId2"/>
          <a:stretch>
            <a:fillRect/>
          </a:stretch>
        </p:blipFill>
        <p:spPr>
          <a:xfrm>
            <a:off x="5221876" y="702156"/>
            <a:ext cx="6868524" cy="5486400"/>
          </a:xfrm>
          <a:prstGeom prst="rect">
            <a:avLst/>
          </a:prstGeom>
        </p:spPr>
      </p:pic>
      <p:sp>
        <p:nvSpPr>
          <p:cNvPr id="8" name="Rectangle 7">
            <a:extLst>
              <a:ext uri="{FF2B5EF4-FFF2-40B4-BE49-F238E27FC236}">
                <a16:creationId xmlns:a16="http://schemas.microsoft.com/office/drawing/2014/main" id="{CAD77293-13F7-27DB-F84A-291F818F6325}"/>
              </a:ext>
            </a:extLst>
          </p:cNvPr>
          <p:cNvSpPr/>
          <p:nvPr/>
        </p:nvSpPr>
        <p:spPr>
          <a:xfrm>
            <a:off x="11112500" y="5727700"/>
            <a:ext cx="977900" cy="53787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29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44024-C4C9-06F8-BDC3-33FD891E8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BA0D2-F2FE-8100-2F2C-0DACED1C3AE3}"/>
              </a:ext>
            </a:extLst>
          </p:cNvPr>
          <p:cNvSpPr>
            <a:spLocks noGrp="1"/>
          </p:cNvSpPr>
          <p:nvPr>
            <p:ph type="title"/>
          </p:nvPr>
        </p:nvSpPr>
        <p:spPr/>
        <p:txBody>
          <a:bodyPr/>
          <a:lstStyle/>
          <a:p>
            <a:r>
              <a:rPr lang="en-US" dirty="0"/>
              <a:t>File/Update Disclosures</a:t>
            </a:r>
            <a:br>
              <a:rPr lang="en-US" dirty="0"/>
            </a:br>
            <a:r>
              <a:rPr lang="en-US" dirty="0"/>
              <a:t>Cont.</a:t>
            </a:r>
          </a:p>
        </p:txBody>
      </p:sp>
      <p:sp>
        <p:nvSpPr>
          <p:cNvPr id="6" name="TextBox 5">
            <a:extLst>
              <a:ext uri="{FF2B5EF4-FFF2-40B4-BE49-F238E27FC236}">
                <a16:creationId xmlns:a16="http://schemas.microsoft.com/office/drawing/2014/main" id="{8BFA3A04-1148-8983-8EF6-409F60FC2EB0}"/>
              </a:ext>
            </a:extLst>
          </p:cNvPr>
          <p:cNvSpPr txBox="1"/>
          <p:nvPr/>
        </p:nvSpPr>
        <p:spPr>
          <a:xfrm>
            <a:off x="489284" y="2213811"/>
            <a:ext cx="4572000" cy="2862322"/>
          </a:xfrm>
          <a:prstGeom prst="rect">
            <a:avLst/>
          </a:prstGeom>
          <a:noFill/>
        </p:spPr>
        <p:txBody>
          <a:bodyPr wrap="square" rtlCol="0">
            <a:spAutoFit/>
          </a:bodyPr>
          <a:lstStyle/>
          <a:p>
            <a:r>
              <a:rPr lang="en-US" dirty="0"/>
              <a:t>Once everything has been properly filled out, you can use the validate button in the top left and see that every page has a green check mark next to it indicating that there’s no missing information.</a:t>
            </a:r>
          </a:p>
          <a:p>
            <a:endParaRPr lang="en-US" dirty="0"/>
          </a:p>
          <a:p>
            <a:r>
              <a:rPr lang="en-US" dirty="0"/>
              <a:t>You can click the “Certify” button on the bottom right-hand corner of the page to verify all the information is correct and complete the disclosure submission process.</a:t>
            </a:r>
          </a:p>
        </p:txBody>
      </p:sp>
      <p:pic>
        <p:nvPicPr>
          <p:cNvPr id="5" name="Picture 4">
            <a:extLst>
              <a:ext uri="{FF2B5EF4-FFF2-40B4-BE49-F238E27FC236}">
                <a16:creationId xmlns:a16="http://schemas.microsoft.com/office/drawing/2014/main" id="{544862F1-A55A-ED6E-3F90-A7793BB0C181}"/>
              </a:ext>
            </a:extLst>
          </p:cNvPr>
          <p:cNvPicPr>
            <a:picLocks noChangeAspect="1"/>
          </p:cNvPicPr>
          <p:nvPr/>
        </p:nvPicPr>
        <p:blipFill>
          <a:blip r:embed="rId2"/>
          <a:stretch>
            <a:fillRect/>
          </a:stretch>
        </p:blipFill>
        <p:spPr>
          <a:xfrm>
            <a:off x="5166360" y="740664"/>
            <a:ext cx="6868524" cy="5486400"/>
          </a:xfrm>
          <a:prstGeom prst="rect">
            <a:avLst/>
          </a:prstGeom>
        </p:spPr>
      </p:pic>
      <p:sp>
        <p:nvSpPr>
          <p:cNvPr id="8" name="Rectangle 7">
            <a:extLst>
              <a:ext uri="{FF2B5EF4-FFF2-40B4-BE49-F238E27FC236}">
                <a16:creationId xmlns:a16="http://schemas.microsoft.com/office/drawing/2014/main" id="{B8F7FD90-A950-146D-89D8-2EAE719D9F9D}"/>
              </a:ext>
            </a:extLst>
          </p:cNvPr>
          <p:cNvSpPr/>
          <p:nvPr/>
        </p:nvSpPr>
        <p:spPr>
          <a:xfrm>
            <a:off x="11112500" y="5727700"/>
            <a:ext cx="977900" cy="53787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564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F4E4-1D53-D558-9BC7-E5B880E74920}"/>
              </a:ext>
            </a:extLst>
          </p:cNvPr>
          <p:cNvSpPr>
            <a:spLocks noGrp="1"/>
          </p:cNvSpPr>
          <p:nvPr>
            <p:ph type="title"/>
          </p:nvPr>
        </p:nvSpPr>
        <p:spPr/>
        <p:txBody>
          <a:bodyPr/>
          <a:lstStyle/>
          <a:p>
            <a:r>
              <a:rPr lang="en-US" dirty="0"/>
              <a:t>What is BRR?</a:t>
            </a:r>
          </a:p>
        </p:txBody>
      </p:sp>
      <p:sp>
        <p:nvSpPr>
          <p:cNvPr id="3" name="Content Placeholder 2">
            <a:extLst>
              <a:ext uri="{FF2B5EF4-FFF2-40B4-BE49-F238E27FC236}">
                <a16:creationId xmlns:a16="http://schemas.microsoft.com/office/drawing/2014/main" id="{FA774170-73F8-4421-9909-DDA710453D30}"/>
              </a:ext>
            </a:extLst>
          </p:cNvPr>
          <p:cNvSpPr>
            <a:spLocks noGrp="1"/>
          </p:cNvSpPr>
          <p:nvPr>
            <p:ph idx="1"/>
          </p:nvPr>
        </p:nvSpPr>
        <p:spPr/>
        <p:txBody>
          <a:bodyPr/>
          <a:lstStyle/>
          <a:p>
            <a:r>
              <a:rPr lang="en-US" b="0" i="0" dirty="0">
                <a:solidFill>
                  <a:srgbClr val="172B4D"/>
                </a:solidFill>
                <a:effectLst/>
                <a:latin typeface="ui-sans-serif"/>
              </a:rPr>
              <a:t>The Business Relationship Reporting system (BRR) is used by University and Hospital employees to disclose professional, foreign, or financial relationships that reasonably appear related to their professional responsibilities to the University or Hospital. </a:t>
            </a:r>
          </a:p>
          <a:p>
            <a:r>
              <a:rPr lang="en-US" b="0" i="0" dirty="0">
                <a:solidFill>
                  <a:srgbClr val="172B4D"/>
                </a:solidFill>
                <a:effectLst/>
                <a:latin typeface="ui-sans-serif"/>
              </a:rPr>
              <a:t>More information about the types of relationships that need to be disclosed can be found on the Conflict of Interest website </a:t>
            </a:r>
            <a:r>
              <a:rPr lang="en-US" b="0" i="0" u="none" strike="noStrike" dirty="0">
                <a:effectLst/>
                <a:latin typeface="ui-sans-serif"/>
                <a:hlinkClick r:id="rId2" tooltip="https://coi.utah.edu/disclosure-and-reporting.php"/>
              </a:rPr>
              <a:t>here</a:t>
            </a:r>
            <a:r>
              <a:rPr lang="en-US" b="0" i="0" dirty="0">
                <a:solidFill>
                  <a:srgbClr val="172B4D"/>
                </a:solidFill>
                <a:effectLst/>
                <a:latin typeface="ui-sans-serif"/>
              </a:rPr>
              <a:t>.</a:t>
            </a:r>
          </a:p>
          <a:p>
            <a:r>
              <a:rPr lang="en-US" dirty="0">
                <a:solidFill>
                  <a:srgbClr val="172B4D"/>
                </a:solidFill>
                <a:latin typeface="ui-sans-serif"/>
              </a:rPr>
              <a:t>The BRR site can be accessed here: </a:t>
            </a:r>
            <a:r>
              <a:rPr lang="en-US" dirty="0">
                <a:hlinkClick r:id="rId3" action="ppaction://hlinkfile"/>
              </a:rPr>
              <a:t>brr.utah.edu</a:t>
            </a:r>
            <a:endParaRPr lang="en-US" dirty="0"/>
          </a:p>
        </p:txBody>
      </p:sp>
    </p:spTree>
    <p:extLst>
      <p:ext uri="{BB962C8B-B14F-4D97-AF65-F5344CB8AC3E}">
        <p14:creationId xmlns:p14="http://schemas.microsoft.com/office/powerpoint/2010/main" val="249885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0E35-EA9B-2930-DB2A-B85A9F707286}"/>
              </a:ext>
            </a:extLst>
          </p:cNvPr>
          <p:cNvSpPr>
            <a:spLocks noGrp="1"/>
          </p:cNvSpPr>
          <p:nvPr>
            <p:ph type="title"/>
          </p:nvPr>
        </p:nvSpPr>
        <p:spPr/>
        <p:txBody>
          <a:bodyPr/>
          <a:lstStyle/>
          <a:p>
            <a:r>
              <a:rPr lang="en-US" dirty="0"/>
              <a:t>Dashboard</a:t>
            </a:r>
          </a:p>
        </p:txBody>
      </p:sp>
      <p:sp>
        <p:nvSpPr>
          <p:cNvPr id="6" name="TextBox 5">
            <a:extLst>
              <a:ext uri="{FF2B5EF4-FFF2-40B4-BE49-F238E27FC236}">
                <a16:creationId xmlns:a16="http://schemas.microsoft.com/office/drawing/2014/main" id="{6656EE01-A74E-18A0-7782-B9080C2723EF}"/>
              </a:ext>
            </a:extLst>
          </p:cNvPr>
          <p:cNvSpPr txBox="1"/>
          <p:nvPr/>
        </p:nvSpPr>
        <p:spPr>
          <a:xfrm>
            <a:off x="489284" y="2213811"/>
            <a:ext cx="3625516" cy="3693319"/>
          </a:xfrm>
          <a:prstGeom prst="rect">
            <a:avLst/>
          </a:prstGeom>
          <a:noFill/>
        </p:spPr>
        <p:txBody>
          <a:bodyPr wrap="square" rtlCol="0">
            <a:spAutoFit/>
          </a:bodyPr>
          <a:lstStyle/>
          <a:p>
            <a:r>
              <a:rPr lang="en-US" dirty="0"/>
              <a:t>After signing in you will be taken to the BRR Dashboard. </a:t>
            </a:r>
          </a:p>
          <a:p>
            <a:endParaRPr lang="en-US" dirty="0"/>
          </a:p>
          <a:p>
            <a:r>
              <a:rPr lang="en-US" dirty="0"/>
              <a:t>This page will be used to:</a:t>
            </a:r>
          </a:p>
          <a:p>
            <a:pPr marL="285750" indent="-285750">
              <a:buFont typeface="Arial" panose="020B0604020202020204" pitchFamily="34" charset="0"/>
              <a:buChar char="•"/>
            </a:pPr>
            <a:r>
              <a:rPr lang="en-US" dirty="0"/>
              <a:t>View your current and previous disclosures</a:t>
            </a:r>
          </a:p>
          <a:p>
            <a:pPr marL="285750" indent="-285750">
              <a:buFont typeface="Arial" panose="020B0604020202020204" pitchFamily="34" charset="0"/>
              <a:buChar char="•"/>
            </a:pPr>
            <a:r>
              <a:rPr lang="en-US" dirty="0"/>
              <a:t>File/Update your COI Training</a:t>
            </a:r>
          </a:p>
          <a:p>
            <a:pPr marL="285750" indent="-285750">
              <a:buFont typeface="Arial" panose="020B0604020202020204" pitchFamily="34" charset="0"/>
              <a:buChar char="•"/>
            </a:pPr>
            <a:r>
              <a:rPr lang="en-US" dirty="0"/>
              <a:t>File/Update your disclosure</a:t>
            </a:r>
          </a:p>
          <a:p>
            <a:pPr marL="285750" indent="-285750">
              <a:buFont typeface="Arial" panose="020B0604020202020204" pitchFamily="34" charset="0"/>
              <a:buChar char="•"/>
            </a:pPr>
            <a:endParaRPr lang="en-US" dirty="0"/>
          </a:p>
          <a:p>
            <a:r>
              <a:rPr lang="en-US" dirty="0"/>
              <a:t>Note: Not all disclosures that were filed before the BRR site update will be accessible from the “Previous Disclosures” tab on the dashboard.</a:t>
            </a:r>
          </a:p>
        </p:txBody>
      </p:sp>
      <p:pic>
        <p:nvPicPr>
          <p:cNvPr id="9" name="Picture 8">
            <a:extLst>
              <a:ext uri="{FF2B5EF4-FFF2-40B4-BE49-F238E27FC236}">
                <a16:creationId xmlns:a16="http://schemas.microsoft.com/office/drawing/2014/main" id="{DDE9DB51-04DA-F3C7-CEE3-E1EBE5DE9289}"/>
              </a:ext>
            </a:extLst>
          </p:cNvPr>
          <p:cNvPicPr>
            <a:picLocks noChangeAspect="1"/>
          </p:cNvPicPr>
          <p:nvPr/>
        </p:nvPicPr>
        <p:blipFill>
          <a:blip r:embed="rId2"/>
          <a:stretch>
            <a:fillRect/>
          </a:stretch>
        </p:blipFill>
        <p:spPr>
          <a:xfrm>
            <a:off x="4782312" y="932688"/>
            <a:ext cx="7220443" cy="5486400"/>
          </a:xfrm>
          <a:prstGeom prst="rect">
            <a:avLst/>
          </a:prstGeom>
        </p:spPr>
      </p:pic>
    </p:spTree>
    <p:extLst>
      <p:ext uri="{BB962C8B-B14F-4D97-AF65-F5344CB8AC3E}">
        <p14:creationId xmlns:p14="http://schemas.microsoft.com/office/powerpoint/2010/main" val="3838945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9592-66B4-4F88-77D0-608AD777F1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B96EC-256A-89ED-6FAB-CE254B3932E8}"/>
              </a:ext>
            </a:extLst>
          </p:cNvPr>
          <p:cNvSpPr>
            <a:spLocks noGrp="1"/>
          </p:cNvSpPr>
          <p:nvPr>
            <p:ph type="title"/>
          </p:nvPr>
        </p:nvSpPr>
        <p:spPr/>
        <p:txBody>
          <a:bodyPr/>
          <a:lstStyle/>
          <a:p>
            <a:r>
              <a:rPr lang="en-US" dirty="0"/>
              <a:t>Supervisor Reviews</a:t>
            </a:r>
          </a:p>
        </p:txBody>
      </p:sp>
      <p:sp>
        <p:nvSpPr>
          <p:cNvPr id="6" name="TextBox 5">
            <a:extLst>
              <a:ext uri="{FF2B5EF4-FFF2-40B4-BE49-F238E27FC236}">
                <a16:creationId xmlns:a16="http://schemas.microsoft.com/office/drawing/2014/main" id="{4ADC016C-9F75-479E-32E9-8F96B653F5C9}"/>
              </a:ext>
            </a:extLst>
          </p:cNvPr>
          <p:cNvSpPr txBox="1"/>
          <p:nvPr/>
        </p:nvSpPr>
        <p:spPr>
          <a:xfrm>
            <a:off x="489284" y="2213811"/>
            <a:ext cx="3625516" cy="2031325"/>
          </a:xfrm>
          <a:prstGeom prst="rect">
            <a:avLst/>
          </a:prstGeom>
          <a:noFill/>
        </p:spPr>
        <p:txBody>
          <a:bodyPr wrap="square" rtlCol="0">
            <a:spAutoFit/>
          </a:bodyPr>
          <a:lstStyle/>
          <a:p>
            <a:r>
              <a:rPr lang="en-US" dirty="0"/>
              <a:t>All registered users will be presented with the “Supervisor Reviews” tab at the top of the page.</a:t>
            </a:r>
          </a:p>
          <a:p>
            <a:endParaRPr lang="en-US" dirty="0"/>
          </a:p>
          <a:p>
            <a:r>
              <a:rPr lang="en-US" dirty="0"/>
              <a:t>Only supervisors who are required to review users’ disclosures will utilize this page. </a:t>
            </a:r>
          </a:p>
        </p:txBody>
      </p:sp>
      <p:pic>
        <p:nvPicPr>
          <p:cNvPr id="10" name="Picture 9">
            <a:extLst>
              <a:ext uri="{FF2B5EF4-FFF2-40B4-BE49-F238E27FC236}">
                <a16:creationId xmlns:a16="http://schemas.microsoft.com/office/drawing/2014/main" id="{6B819004-B7D4-275A-3AC2-55A8CA935F50}"/>
              </a:ext>
            </a:extLst>
          </p:cNvPr>
          <p:cNvPicPr>
            <a:picLocks noChangeAspect="1"/>
          </p:cNvPicPr>
          <p:nvPr/>
        </p:nvPicPr>
        <p:blipFill>
          <a:blip r:embed="rId2"/>
          <a:stretch>
            <a:fillRect/>
          </a:stretch>
        </p:blipFill>
        <p:spPr>
          <a:xfrm>
            <a:off x="4782312" y="932688"/>
            <a:ext cx="7220443" cy="5486400"/>
          </a:xfrm>
          <a:prstGeom prst="rect">
            <a:avLst/>
          </a:prstGeom>
        </p:spPr>
      </p:pic>
      <p:sp>
        <p:nvSpPr>
          <p:cNvPr id="13" name="Rectangle 12">
            <a:extLst>
              <a:ext uri="{FF2B5EF4-FFF2-40B4-BE49-F238E27FC236}">
                <a16:creationId xmlns:a16="http://schemas.microsoft.com/office/drawing/2014/main" id="{198C7951-7861-5D40-BC61-8B7E24AD2DDF}"/>
              </a:ext>
            </a:extLst>
          </p:cNvPr>
          <p:cNvSpPr/>
          <p:nvPr/>
        </p:nvSpPr>
        <p:spPr>
          <a:xfrm>
            <a:off x="6096000" y="1545771"/>
            <a:ext cx="1589314" cy="66804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88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F9DFC-EC5B-3D5C-2B35-E53BA20AC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40544-05D6-B2C8-C5D5-83E750238236}"/>
              </a:ext>
            </a:extLst>
          </p:cNvPr>
          <p:cNvSpPr>
            <a:spLocks noGrp="1"/>
          </p:cNvSpPr>
          <p:nvPr>
            <p:ph type="title"/>
          </p:nvPr>
        </p:nvSpPr>
        <p:spPr/>
        <p:txBody>
          <a:bodyPr/>
          <a:lstStyle/>
          <a:p>
            <a:r>
              <a:rPr lang="en-US" dirty="0"/>
              <a:t>COI Training</a:t>
            </a:r>
          </a:p>
        </p:txBody>
      </p:sp>
      <p:sp>
        <p:nvSpPr>
          <p:cNvPr id="6" name="TextBox 5">
            <a:extLst>
              <a:ext uri="{FF2B5EF4-FFF2-40B4-BE49-F238E27FC236}">
                <a16:creationId xmlns:a16="http://schemas.microsoft.com/office/drawing/2014/main" id="{29ECF5A5-0FA5-A3E4-748A-0827BCF0CDEC}"/>
              </a:ext>
            </a:extLst>
          </p:cNvPr>
          <p:cNvSpPr txBox="1"/>
          <p:nvPr/>
        </p:nvSpPr>
        <p:spPr>
          <a:xfrm>
            <a:off x="489284" y="2213811"/>
            <a:ext cx="3625516" cy="2862322"/>
          </a:xfrm>
          <a:prstGeom prst="rect">
            <a:avLst/>
          </a:prstGeom>
          <a:noFill/>
        </p:spPr>
        <p:txBody>
          <a:bodyPr wrap="square" rtlCol="0">
            <a:spAutoFit/>
          </a:bodyPr>
          <a:lstStyle/>
          <a:p>
            <a:r>
              <a:rPr lang="en-US" dirty="0"/>
              <a:t>If it is your very first time accessing the BRR system, or if your training has expired, you will need to complete the COI training before you’re able to file/update your disclosure.</a:t>
            </a:r>
          </a:p>
          <a:p>
            <a:endParaRPr lang="en-US" dirty="0"/>
          </a:p>
          <a:p>
            <a:r>
              <a:rPr lang="en-US" dirty="0"/>
              <a:t>To complete the COI training click on the “Access Training” button in the top left of the page.</a:t>
            </a:r>
          </a:p>
        </p:txBody>
      </p:sp>
      <p:pic>
        <p:nvPicPr>
          <p:cNvPr id="7" name="Picture 6">
            <a:extLst>
              <a:ext uri="{FF2B5EF4-FFF2-40B4-BE49-F238E27FC236}">
                <a16:creationId xmlns:a16="http://schemas.microsoft.com/office/drawing/2014/main" id="{918FB1AE-FC90-D77A-E917-23E007DC902D}"/>
              </a:ext>
            </a:extLst>
          </p:cNvPr>
          <p:cNvPicPr>
            <a:picLocks noChangeAspect="1"/>
          </p:cNvPicPr>
          <p:nvPr/>
        </p:nvPicPr>
        <p:blipFill>
          <a:blip r:embed="rId2"/>
          <a:stretch>
            <a:fillRect/>
          </a:stretch>
        </p:blipFill>
        <p:spPr>
          <a:xfrm>
            <a:off x="4782312" y="932688"/>
            <a:ext cx="7220443" cy="5486400"/>
          </a:xfrm>
          <a:prstGeom prst="rect">
            <a:avLst/>
          </a:prstGeom>
        </p:spPr>
      </p:pic>
      <p:sp>
        <p:nvSpPr>
          <p:cNvPr id="3" name="Rectangle 2">
            <a:extLst>
              <a:ext uri="{FF2B5EF4-FFF2-40B4-BE49-F238E27FC236}">
                <a16:creationId xmlns:a16="http://schemas.microsoft.com/office/drawing/2014/main" id="{B8E40F65-7147-7241-4039-0E9638DF62FE}"/>
              </a:ext>
            </a:extLst>
          </p:cNvPr>
          <p:cNvSpPr/>
          <p:nvPr/>
        </p:nvSpPr>
        <p:spPr>
          <a:xfrm>
            <a:off x="6614556" y="5142045"/>
            <a:ext cx="5213267" cy="35623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7722A4-1A96-FE96-8B54-56A2EE3C06AD}"/>
              </a:ext>
            </a:extLst>
          </p:cNvPr>
          <p:cNvSpPr/>
          <p:nvPr/>
        </p:nvSpPr>
        <p:spPr>
          <a:xfrm>
            <a:off x="4782313" y="2333530"/>
            <a:ext cx="1923288" cy="35623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75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863A-C179-7CFB-C6C3-A83785E9E7C0}"/>
              </a:ext>
            </a:extLst>
          </p:cNvPr>
          <p:cNvSpPr>
            <a:spLocks noGrp="1"/>
          </p:cNvSpPr>
          <p:nvPr>
            <p:ph type="title"/>
          </p:nvPr>
        </p:nvSpPr>
        <p:spPr/>
        <p:txBody>
          <a:bodyPr/>
          <a:lstStyle/>
          <a:p>
            <a:r>
              <a:rPr lang="en-US" dirty="0"/>
              <a:t>COI Training</a:t>
            </a:r>
          </a:p>
        </p:txBody>
      </p:sp>
      <p:sp>
        <p:nvSpPr>
          <p:cNvPr id="3" name="Text Placeholder 2">
            <a:extLst>
              <a:ext uri="{FF2B5EF4-FFF2-40B4-BE49-F238E27FC236}">
                <a16:creationId xmlns:a16="http://schemas.microsoft.com/office/drawing/2014/main" id="{F3C79A4F-7282-633F-FF9D-38604E839F6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694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8163-A9CE-2FB0-1509-A073B06379D1}"/>
              </a:ext>
            </a:extLst>
          </p:cNvPr>
          <p:cNvSpPr>
            <a:spLocks noGrp="1"/>
          </p:cNvSpPr>
          <p:nvPr>
            <p:ph type="title"/>
          </p:nvPr>
        </p:nvSpPr>
        <p:spPr/>
        <p:txBody>
          <a:bodyPr/>
          <a:lstStyle/>
          <a:p>
            <a:r>
              <a:rPr lang="en-US" dirty="0"/>
              <a:t>COI Training</a:t>
            </a:r>
          </a:p>
        </p:txBody>
      </p:sp>
      <p:pic>
        <p:nvPicPr>
          <p:cNvPr id="5" name="Picture 4">
            <a:extLst>
              <a:ext uri="{FF2B5EF4-FFF2-40B4-BE49-F238E27FC236}">
                <a16:creationId xmlns:a16="http://schemas.microsoft.com/office/drawing/2014/main" id="{CD1A9F74-191D-33DA-D295-39447666FD7F}"/>
              </a:ext>
            </a:extLst>
          </p:cNvPr>
          <p:cNvPicPr>
            <a:picLocks noChangeAspect="1"/>
          </p:cNvPicPr>
          <p:nvPr/>
        </p:nvPicPr>
        <p:blipFill>
          <a:blip r:embed="rId2"/>
          <a:stretch>
            <a:fillRect/>
          </a:stretch>
        </p:blipFill>
        <p:spPr>
          <a:xfrm>
            <a:off x="5889766" y="999201"/>
            <a:ext cx="5721041" cy="5412658"/>
          </a:xfrm>
          <a:prstGeom prst="rect">
            <a:avLst/>
          </a:prstGeom>
        </p:spPr>
      </p:pic>
      <p:sp>
        <p:nvSpPr>
          <p:cNvPr id="6" name="TextBox 5">
            <a:extLst>
              <a:ext uri="{FF2B5EF4-FFF2-40B4-BE49-F238E27FC236}">
                <a16:creationId xmlns:a16="http://schemas.microsoft.com/office/drawing/2014/main" id="{9CBB6E74-12F6-BBD3-ECA4-923146F757B5}"/>
              </a:ext>
            </a:extLst>
          </p:cNvPr>
          <p:cNvSpPr txBox="1"/>
          <p:nvPr/>
        </p:nvSpPr>
        <p:spPr>
          <a:xfrm>
            <a:off x="581192" y="1995948"/>
            <a:ext cx="4993698" cy="2862322"/>
          </a:xfrm>
          <a:prstGeom prst="rect">
            <a:avLst/>
          </a:prstGeom>
          <a:noFill/>
        </p:spPr>
        <p:txBody>
          <a:bodyPr wrap="square" rtlCol="0">
            <a:spAutoFit/>
          </a:bodyPr>
          <a:lstStyle/>
          <a:p>
            <a:endParaRPr lang="en-US" dirty="0"/>
          </a:p>
          <a:p>
            <a:r>
              <a:rPr lang="en-US" dirty="0"/>
              <a:t>The COI Training educates users on the COI policies that are required on a disclosure, why the University asks for the information, and how this information may impact the research performed by the University.</a:t>
            </a:r>
          </a:p>
          <a:p>
            <a:endParaRPr lang="en-US" dirty="0"/>
          </a:p>
          <a:p>
            <a:r>
              <a:rPr lang="en-US" dirty="0"/>
              <a:t>You can use the provided links within the form to visit the COI website where you can read a more in-depth explanation on these policies.</a:t>
            </a:r>
          </a:p>
        </p:txBody>
      </p:sp>
      <p:pic>
        <p:nvPicPr>
          <p:cNvPr id="7" name="Picture 6">
            <a:extLst>
              <a:ext uri="{FF2B5EF4-FFF2-40B4-BE49-F238E27FC236}">
                <a16:creationId xmlns:a16="http://schemas.microsoft.com/office/drawing/2014/main" id="{EED2996D-4AA9-BF06-7BF3-6EFBC758DDBF}"/>
              </a:ext>
            </a:extLst>
          </p:cNvPr>
          <p:cNvPicPr>
            <a:picLocks noChangeAspect="1"/>
          </p:cNvPicPr>
          <p:nvPr/>
        </p:nvPicPr>
        <p:blipFill>
          <a:blip r:embed="rId3"/>
          <a:stretch>
            <a:fillRect/>
          </a:stretch>
        </p:blipFill>
        <p:spPr>
          <a:xfrm>
            <a:off x="5889765" y="1038648"/>
            <a:ext cx="2217215" cy="409152"/>
          </a:xfrm>
          <a:prstGeom prst="rect">
            <a:avLst/>
          </a:prstGeom>
        </p:spPr>
      </p:pic>
    </p:spTree>
    <p:extLst>
      <p:ext uri="{BB962C8B-B14F-4D97-AF65-F5344CB8AC3E}">
        <p14:creationId xmlns:p14="http://schemas.microsoft.com/office/powerpoint/2010/main" val="4086726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67C04-B7D9-3487-B55D-93D0CEDB9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F4EE7-503C-63B3-86F8-36F193F1C36D}"/>
              </a:ext>
            </a:extLst>
          </p:cNvPr>
          <p:cNvSpPr>
            <a:spLocks noGrp="1"/>
          </p:cNvSpPr>
          <p:nvPr>
            <p:ph type="title"/>
          </p:nvPr>
        </p:nvSpPr>
        <p:spPr/>
        <p:txBody>
          <a:bodyPr/>
          <a:lstStyle/>
          <a:p>
            <a:r>
              <a:rPr lang="en-US" dirty="0"/>
              <a:t>COI Training – Cont.</a:t>
            </a:r>
          </a:p>
        </p:txBody>
      </p:sp>
      <p:pic>
        <p:nvPicPr>
          <p:cNvPr id="5" name="Picture 4">
            <a:extLst>
              <a:ext uri="{FF2B5EF4-FFF2-40B4-BE49-F238E27FC236}">
                <a16:creationId xmlns:a16="http://schemas.microsoft.com/office/drawing/2014/main" id="{3C49DF86-029A-2E94-B657-293798CD7865}"/>
              </a:ext>
            </a:extLst>
          </p:cNvPr>
          <p:cNvPicPr>
            <a:picLocks noChangeAspect="1"/>
          </p:cNvPicPr>
          <p:nvPr/>
        </p:nvPicPr>
        <p:blipFill>
          <a:blip r:embed="rId2"/>
          <a:stretch>
            <a:fillRect/>
          </a:stretch>
        </p:blipFill>
        <p:spPr>
          <a:xfrm>
            <a:off x="5889766" y="999201"/>
            <a:ext cx="5721041" cy="5412658"/>
          </a:xfrm>
          <a:prstGeom prst="rect">
            <a:avLst/>
          </a:prstGeom>
        </p:spPr>
      </p:pic>
      <p:sp>
        <p:nvSpPr>
          <p:cNvPr id="6" name="TextBox 5">
            <a:extLst>
              <a:ext uri="{FF2B5EF4-FFF2-40B4-BE49-F238E27FC236}">
                <a16:creationId xmlns:a16="http://schemas.microsoft.com/office/drawing/2014/main" id="{C53CEE8C-953D-7BBF-2250-CE29A862A375}"/>
              </a:ext>
            </a:extLst>
          </p:cNvPr>
          <p:cNvSpPr txBox="1"/>
          <p:nvPr/>
        </p:nvSpPr>
        <p:spPr>
          <a:xfrm>
            <a:off x="581192" y="1995948"/>
            <a:ext cx="4993698" cy="3139321"/>
          </a:xfrm>
          <a:prstGeom prst="rect">
            <a:avLst/>
          </a:prstGeom>
          <a:noFill/>
        </p:spPr>
        <p:txBody>
          <a:bodyPr wrap="square" rtlCol="0">
            <a:spAutoFit/>
          </a:bodyPr>
          <a:lstStyle/>
          <a:p>
            <a:r>
              <a:rPr lang="en-US" dirty="0"/>
              <a:t>Each page of the training requires the user to read over the provided information and click the acknowledge box saying they’ve understood the information.</a:t>
            </a:r>
          </a:p>
          <a:p>
            <a:endParaRPr lang="en-US" dirty="0"/>
          </a:p>
          <a:p>
            <a:r>
              <a:rPr lang="en-US" dirty="0"/>
              <a:t>You can advance to the next page by clicking the continue button in the bottom right corner.</a:t>
            </a:r>
          </a:p>
          <a:p>
            <a:endParaRPr lang="en-US" dirty="0"/>
          </a:p>
          <a:p>
            <a:r>
              <a:rPr lang="en-US" dirty="0"/>
              <a:t>Once all the pages have been read and acknowledged you can click on the “Submit” button that appears at the end of the training. </a:t>
            </a:r>
          </a:p>
        </p:txBody>
      </p:sp>
      <p:pic>
        <p:nvPicPr>
          <p:cNvPr id="3" name="Picture 2">
            <a:extLst>
              <a:ext uri="{FF2B5EF4-FFF2-40B4-BE49-F238E27FC236}">
                <a16:creationId xmlns:a16="http://schemas.microsoft.com/office/drawing/2014/main" id="{8B6F8915-76A0-7DC6-B9FC-52EDD3CA4816}"/>
              </a:ext>
            </a:extLst>
          </p:cNvPr>
          <p:cNvPicPr>
            <a:picLocks noChangeAspect="1"/>
          </p:cNvPicPr>
          <p:nvPr/>
        </p:nvPicPr>
        <p:blipFill>
          <a:blip r:embed="rId3"/>
          <a:stretch>
            <a:fillRect/>
          </a:stretch>
        </p:blipFill>
        <p:spPr>
          <a:xfrm>
            <a:off x="5889765" y="1038648"/>
            <a:ext cx="2217215" cy="409152"/>
          </a:xfrm>
          <a:prstGeom prst="rect">
            <a:avLst/>
          </a:prstGeom>
        </p:spPr>
      </p:pic>
    </p:spTree>
    <p:extLst>
      <p:ext uri="{BB962C8B-B14F-4D97-AF65-F5344CB8AC3E}">
        <p14:creationId xmlns:p14="http://schemas.microsoft.com/office/powerpoint/2010/main" val="416698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44B5A-EEE9-99AC-40A0-2B637AB97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1F71C-48F6-6A8F-18FF-F7F889F380C5}"/>
              </a:ext>
            </a:extLst>
          </p:cNvPr>
          <p:cNvSpPr>
            <a:spLocks noGrp="1"/>
          </p:cNvSpPr>
          <p:nvPr>
            <p:ph type="title"/>
          </p:nvPr>
        </p:nvSpPr>
        <p:spPr/>
        <p:txBody>
          <a:bodyPr/>
          <a:lstStyle/>
          <a:p>
            <a:r>
              <a:rPr lang="en-US" dirty="0"/>
              <a:t>COI Training – CONT.</a:t>
            </a:r>
          </a:p>
        </p:txBody>
      </p:sp>
      <p:sp>
        <p:nvSpPr>
          <p:cNvPr id="6" name="TextBox 5">
            <a:extLst>
              <a:ext uri="{FF2B5EF4-FFF2-40B4-BE49-F238E27FC236}">
                <a16:creationId xmlns:a16="http://schemas.microsoft.com/office/drawing/2014/main" id="{D9596B31-B409-3691-7CEE-A6C179ECA0B7}"/>
              </a:ext>
            </a:extLst>
          </p:cNvPr>
          <p:cNvSpPr txBox="1"/>
          <p:nvPr/>
        </p:nvSpPr>
        <p:spPr>
          <a:xfrm>
            <a:off x="489284" y="2213811"/>
            <a:ext cx="3625516" cy="1200329"/>
          </a:xfrm>
          <a:prstGeom prst="rect">
            <a:avLst/>
          </a:prstGeom>
          <a:noFill/>
        </p:spPr>
        <p:txBody>
          <a:bodyPr wrap="square" rtlCol="0">
            <a:spAutoFit/>
          </a:bodyPr>
          <a:lstStyle/>
          <a:p>
            <a:r>
              <a:rPr lang="en-US" dirty="0"/>
              <a:t>After submitting, you should see the “Last Training Date” on the dashboard update to reflect your new completed training date.</a:t>
            </a:r>
          </a:p>
        </p:txBody>
      </p:sp>
      <p:pic>
        <p:nvPicPr>
          <p:cNvPr id="8" name="Picture 7">
            <a:extLst>
              <a:ext uri="{FF2B5EF4-FFF2-40B4-BE49-F238E27FC236}">
                <a16:creationId xmlns:a16="http://schemas.microsoft.com/office/drawing/2014/main" id="{B051C24D-30CF-B5CE-678D-A0C5FBBDCAC1}"/>
              </a:ext>
            </a:extLst>
          </p:cNvPr>
          <p:cNvPicPr>
            <a:picLocks noChangeAspect="1"/>
          </p:cNvPicPr>
          <p:nvPr/>
        </p:nvPicPr>
        <p:blipFill>
          <a:blip r:embed="rId2"/>
          <a:stretch>
            <a:fillRect/>
          </a:stretch>
        </p:blipFill>
        <p:spPr>
          <a:xfrm>
            <a:off x="4782312" y="1097280"/>
            <a:ext cx="7220443" cy="5486400"/>
          </a:xfrm>
          <a:prstGeom prst="rect">
            <a:avLst/>
          </a:prstGeom>
        </p:spPr>
      </p:pic>
      <p:sp>
        <p:nvSpPr>
          <p:cNvPr id="9" name="Rectangle 8">
            <a:extLst>
              <a:ext uri="{FF2B5EF4-FFF2-40B4-BE49-F238E27FC236}">
                <a16:creationId xmlns:a16="http://schemas.microsoft.com/office/drawing/2014/main" id="{3D084CD0-975D-36BE-FFBE-2363E975F40C}"/>
              </a:ext>
            </a:extLst>
          </p:cNvPr>
          <p:cNvSpPr/>
          <p:nvPr/>
        </p:nvSpPr>
        <p:spPr>
          <a:xfrm>
            <a:off x="6553200" y="5954486"/>
            <a:ext cx="1676400" cy="35922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89857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Template>
  <TotalTime>2981</TotalTime>
  <Words>1075</Words>
  <Application>Microsoft Office PowerPoint</Application>
  <PresentationFormat>Widescreen</PresentationFormat>
  <Paragraphs>77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Gill Sans MT</vt:lpstr>
      <vt:lpstr>ui-sans-serif</vt:lpstr>
      <vt:lpstr>Wingdings 2</vt:lpstr>
      <vt:lpstr>Dividend</vt:lpstr>
      <vt:lpstr>BRR Training - Basics</vt:lpstr>
      <vt:lpstr>What is BRR?</vt:lpstr>
      <vt:lpstr>Dashboard</vt:lpstr>
      <vt:lpstr>Supervisor Reviews</vt:lpstr>
      <vt:lpstr>COI Training</vt:lpstr>
      <vt:lpstr>COI Training</vt:lpstr>
      <vt:lpstr>COI Training</vt:lpstr>
      <vt:lpstr>COI Training – Cont.</vt:lpstr>
      <vt:lpstr>COI Training – CONT.</vt:lpstr>
      <vt:lpstr>File/Update Disclosures</vt:lpstr>
      <vt:lpstr>File/Update Disclosures</vt:lpstr>
      <vt:lpstr>File/Update Disclosures Cont.</vt:lpstr>
      <vt:lpstr>File/Update Disclosures Cont.</vt:lpstr>
      <vt:lpstr>File/Update Disclosures Cont.</vt:lpstr>
      <vt:lpstr>File/Update Disclosures Cont.</vt:lpstr>
      <vt:lpstr>File/Update  Disclosures Cont.</vt:lpstr>
      <vt:lpstr>File/Update  Disclosures Cont.</vt:lpstr>
      <vt:lpstr>File/Update Disclosures Cont.</vt:lpstr>
      <vt:lpstr>File/Update Disclosures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Pincock</dc:creator>
  <cp:lastModifiedBy>Eric Pincock</cp:lastModifiedBy>
  <cp:revision>6</cp:revision>
  <dcterms:created xsi:type="dcterms:W3CDTF">2025-01-08T19:45:00Z</dcterms:created>
  <dcterms:modified xsi:type="dcterms:W3CDTF">2025-01-13T23:27:01Z</dcterms:modified>
</cp:coreProperties>
</file>