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4_758905D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1" r:id="rId4"/>
    <p:sldId id="262" r:id="rId5"/>
    <p:sldId id="257" r:id="rId6"/>
    <p:sldId id="258" r:id="rId7"/>
    <p:sldId id="25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8B8390-B46B-5FF1-5D0C-FA77D917A44B}" name="Emily Ostrander" initials="ESO" userId="Emily Ostrand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64" autoAdjust="0"/>
    <p:restoredTop sz="94661"/>
  </p:normalViewPr>
  <p:slideViewPr>
    <p:cSldViewPr snapToGrid="0">
      <p:cViewPr varScale="1">
        <p:scale>
          <a:sx n="105" d="100"/>
          <a:sy n="105" d="100"/>
        </p:scale>
        <p:origin x="126" y="4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modernComment_104_758905D0.xml><?xml version="1.0" encoding="utf-8"?>
<p188:cmLst xmlns:a="http://schemas.openxmlformats.org/drawingml/2006/main" xmlns:r="http://schemas.openxmlformats.org/officeDocument/2006/relationships" xmlns:p188="http://schemas.microsoft.com/office/powerpoint/2018/8/main">
  <p188:cm id="{D3F99C3C-337C-B141-829D-3A2582D5CDB5}" authorId="{088B8390-B46B-5FF1-5D0C-FA77D917A44B}" status="resolved" created="2025-08-29T01:10:23.780" complete="100000">
    <ac:txMkLst xmlns:ac="http://schemas.microsoft.com/office/drawing/2013/main/command">
      <pc:docMk xmlns:pc="http://schemas.microsoft.com/office/powerpoint/2013/main/command"/>
      <pc:sldMk xmlns:pc="http://schemas.microsoft.com/office/powerpoint/2013/main/command" cId="1971914192" sldId="260"/>
      <ac:spMk id="3" creationId="{314D7BD9-484D-6FA3-3687-57551E96BDC0}"/>
      <ac:txMk cp="432" len="12">
        <ac:context len="506" hash="3273957830"/>
      </ac:txMk>
    </ac:txMkLst>
    <p188:pos x="1568449" y="3289862"/>
    <p188:txBody>
      <a:bodyPr/>
      <a:lstStyle/>
      <a:p>
        <a:r>
          <a:rPr lang="en-US"/>
          <a:t>Please link</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8/29/2025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8/29/2025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rr.utah.edu/" TargetMode="External"/><Relationship Id="rId2" Type="http://schemas.openxmlformats.org/officeDocument/2006/relationships/hyperlink" Target="https://regulations.utah.edu/general/1-006.php" TargetMode="External"/><Relationship Id="rId1" Type="http://schemas.openxmlformats.org/officeDocument/2006/relationships/slideLayout" Target="../slideLayouts/slideLayout1.xml"/><Relationship Id="rId4" Type="http://schemas.openxmlformats.org/officeDocument/2006/relationships/hyperlink" Target="https://coi.utah.edu/annual-attestation.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uofu.service-now.com/it?id=uu_catalog_item&amp;sys_id=eac6e8451bd41e90a359a9b5604bcbee" TargetMode="External"/><Relationship Id="rId2" Type="http://schemas.microsoft.com/office/2018/10/relationships/comments" Target="../comments/modernComment_104_758905D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COI@utah.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hr.utah.edu/contact/search.ph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D9269-38B2-9A24-253E-52734887BE63}"/>
              </a:ext>
            </a:extLst>
          </p:cNvPr>
          <p:cNvSpPr>
            <a:spLocks noGrp="1"/>
          </p:cNvSpPr>
          <p:nvPr>
            <p:ph type="ctrTitle"/>
          </p:nvPr>
        </p:nvSpPr>
        <p:spPr/>
        <p:txBody>
          <a:bodyPr/>
          <a:lstStyle/>
          <a:p>
            <a:r>
              <a:rPr lang="en-US" dirty="0"/>
              <a:t>Annual Attestation</a:t>
            </a:r>
          </a:p>
        </p:txBody>
      </p:sp>
      <p:sp>
        <p:nvSpPr>
          <p:cNvPr id="3" name="Subtitle 2">
            <a:extLst>
              <a:ext uri="{FF2B5EF4-FFF2-40B4-BE49-F238E27FC236}">
                <a16:creationId xmlns:a16="http://schemas.microsoft.com/office/drawing/2014/main" id="{7A281966-8E1F-337D-0593-125D1D72CFC0}"/>
              </a:ext>
            </a:extLst>
          </p:cNvPr>
          <p:cNvSpPr>
            <a:spLocks noGrp="1"/>
          </p:cNvSpPr>
          <p:nvPr>
            <p:ph type="subTitle" idx="1"/>
          </p:nvPr>
        </p:nvSpPr>
        <p:spPr>
          <a:xfrm>
            <a:off x="581194" y="3157870"/>
            <a:ext cx="10993546" cy="3179135"/>
          </a:xfrm>
        </p:spPr>
        <p:txBody>
          <a:bodyPr>
            <a:normAutofit fontScale="77500" lnSpcReduction="20000"/>
          </a:bodyPr>
          <a:lstStyle/>
          <a:p>
            <a:r>
              <a:rPr lang="en-US" sz="2400" cap="none" dirty="0">
                <a:latin typeface="Calibri" panose="020F0502020204030204" pitchFamily="34" charset="0"/>
                <a:cs typeface="Calibri" panose="020F0502020204030204" pitchFamily="34" charset="0"/>
              </a:rPr>
              <a:t>Annual attestation is the process to ensure compliance to University’s </a:t>
            </a:r>
            <a:r>
              <a:rPr lang="en-US" sz="2400" cap="none" dirty="0">
                <a:latin typeface="Calibri" panose="020F0502020204030204" pitchFamily="34" charset="0"/>
                <a:cs typeface="Calibri" panose="020F0502020204030204" pitchFamily="34" charset="0"/>
                <a:hlinkClick r:id="rId2"/>
              </a:rPr>
              <a:t>Individual Financial Conflict of Interest Policy 1-006</a:t>
            </a:r>
            <a:r>
              <a:rPr lang="en-US" sz="2400" cap="none" dirty="0">
                <a:latin typeface="Calibri" panose="020F0502020204030204" pitchFamily="34" charset="0"/>
                <a:cs typeface="Calibri" panose="020F0502020204030204" pitchFamily="34" charset="0"/>
              </a:rPr>
              <a:t>. This policy requires employees to file a financial disclosure to report whether they have any external financial relationships (that reasonably appear to be related to their professional responsibilities to the university), so that potential financial conflicts of interest can be properly identified.</a:t>
            </a:r>
            <a:br>
              <a:rPr lang="en-US" sz="2400" cap="none" dirty="0">
                <a:latin typeface="Calibri" panose="020F0502020204030204" pitchFamily="34" charset="0"/>
                <a:cs typeface="Calibri" panose="020F0502020204030204" pitchFamily="34" charset="0"/>
              </a:rPr>
            </a:br>
            <a:endParaRPr lang="en-US" sz="2400" cap="none" dirty="0">
              <a:latin typeface="Calibri" panose="020F0502020204030204" pitchFamily="34" charset="0"/>
              <a:cs typeface="Calibri" panose="020F0502020204030204" pitchFamily="34" charset="0"/>
            </a:endParaRPr>
          </a:p>
          <a:p>
            <a:r>
              <a:rPr lang="en-US" sz="2400" cap="none" dirty="0">
                <a:latin typeface="Calibri" panose="020F0502020204030204" pitchFamily="34" charset="0"/>
                <a:cs typeface="Calibri" panose="020F0502020204030204" pitchFamily="34" charset="0"/>
              </a:rPr>
              <a:t>The online disclosure form is completed in the </a:t>
            </a:r>
            <a:r>
              <a:rPr lang="en-US" sz="2400" cap="none" dirty="0">
                <a:latin typeface="Calibri" panose="020F0502020204030204" pitchFamily="34" charset="0"/>
                <a:cs typeface="Calibri" panose="020F0502020204030204" pitchFamily="34" charset="0"/>
                <a:hlinkClick r:id="rId3"/>
              </a:rPr>
              <a:t>Business Relationship Reporting System</a:t>
            </a:r>
            <a:r>
              <a:rPr lang="en-US" sz="2400" cap="none" dirty="0">
                <a:latin typeface="Calibri" panose="020F0502020204030204" pitchFamily="34" charset="0"/>
                <a:cs typeface="Calibri" panose="020F0502020204030204" pitchFamily="34" charset="0"/>
              </a:rPr>
              <a:t>. It is due at the start of fall semester each year and should be kept up to date. </a:t>
            </a:r>
            <a:br>
              <a:rPr lang="en-US" sz="2400" cap="none" dirty="0">
                <a:latin typeface="Calibri" panose="020F0502020204030204" pitchFamily="34" charset="0"/>
                <a:cs typeface="Calibri" panose="020F0502020204030204" pitchFamily="34" charset="0"/>
              </a:rPr>
            </a:br>
            <a:r>
              <a:rPr lang="en-US" sz="2400" cap="none" dirty="0">
                <a:latin typeface="Calibri" panose="020F0502020204030204" pitchFamily="34" charset="0"/>
                <a:cs typeface="Calibri" panose="020F0502020204030204" pitchFamily="34" charset="0"/>
              </a:rPr>
              <a:t>See more information at </a:t>
            </a:r>
            <a:r>
              <a:rPr lang="en-US" sz="2400" cap="none" dirty="0">
                <a:latin typeface="Calibri" panose="020F0502020204030204" pitchFamily="34" charset="0"/>
                <a:cs typeface="Calibri" panose="020F0502020204030204" pitchFamily="34" charset="0"/>
                <a:hlinkClick r:id="rId4"/>
              </a:rPr>
              <a:t>https://COI.utah.edu/annual-attestation.Php</a:t>
            </a:r>
            <a:r>
              <a:rPr lang="en-US" sz="2400" cap="none" dirty="0">
                <a:latin typeface="Calibri" panose="020F0502020204030204" pitchFamily="34" charset="0"/>
                <a:cs typeface="Calibri" panose="020F0502020204030204" pitchFamily="34" charset="0"/>
              </a:rPr>
              <a:t>.</a:t>
            </a:r>
          </a:p>
          <a:p>
            <a:endParaRPr lang="en-US" sz="2400" cap="none" dirty="0">
              <a:latin typeface="Calibri" panose="020F0502020204030204" pitchFamily="34" charset="0"/>
              <a:cs typeface="Calibri" panose="020F0502020204030204" pitchFamily="34" charset="0"/>
            </a:endParaRPr>
          </a:p>
          <a:p>
            <a:r>
              <a:rPr lang="en-US" sz="2400" cap="none" dirty="0">
                <a:latin typeface="Calibri" panose="020F0502020204030204" pitchFamily="34" charset="0"/>
                <a:cs typeface="Calibri" panose="020F0502020204030204" pitchFamily="34" charset="0"/>
              </a:rPr>
              <a:t>A disclosure should be filed even if there is nothing to report. An updated disclosure is needed if you haven’t filed since July 1, 2025.</a:t>
            </a:r>
          </a:p>
          <a:p>
            <a:endParaRPr lang="en-US" dirty="0"/>
          </a:p>
        </p:txBody>
      </p:sp>
    </p:spTree>
    <p:extLst>
      <p:ext uri="{BB962C8B-B14F-4D97-AF65-F5344CB8AC3E}">
        <p14:creationId xmlns:p14="http://schemas.microsoft.com/office/powerpoint/2010/main" val="1026056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77D9C-8DA9-047D-5806-7A6B145915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2AAB88-B753-A57A-27E0-3488949B31F2}"/>
              </a:ext>
            </a:extLst>
          </p:cNvPr>
          <p:cNvSpPr>
            <a:spLocks noGrp="1"/>
          </p:cNvSpPr>
          <p:nvPr>
            <p:ph type="title"/>
          </p:nvPr>
        </p:nvSpPr>
        <p:spPr/>
        <p:txBody>
          <a:bodyPr/>
          <a:lstStyle/>
          <a:p>
            <a:r>
              <a:rPr lang="en-US" dirty="0"/>
              <a:t>Compliance (Annual Attestation) Tab: for all leadership</a:t>
            </a:r>
          </a:p>
        </p:txBody>
      </p:sp>
      <p:sp>
        <p:nvSpPr>
          <p:cNvPr id="3" name="Content Placeholder 2">
            <a:extLst>
              <a:ext uri="{FF2B5EF4-FFF2-40B4-BE49-F238E27FC236}">
                <a16:creationId xmlns:a16="http://schemas.microsoft.com/office/drawing/2014/main" id="{314D7BD9-484D-6FA3-3687-57551E96BDC0}"/>
              </a:ext>
            </a:extLst>
          </p:cNvPr>
          <p:cNvSpPr>
            <a:spLocks noGrp="1"/>
          </p:cNvSpPr>
          <p:nvPr>
            <p:ph idx="1"/>
          </p:nvPr>
        </p:nvSpPr>
        <p:spPr>
          <a:xfrm>
            <a:off x="581193" y="2180496"/>
            <a:ext cx="4317089" cy="3678303"/>
          </a:xfrm>
        </p:spPr>
        <p:txBody>
          <a:bodyPr>
            <a:normAutofit lnSpcReduction="10000"/>
          </a:bodyPr>
          <a:lstStyle/>
          <a:p>
            <a:r>
              <a:rPr lang="en-US" dirty="0"/>
              <a:t>Department Heads and other leadership have access to the “Compliance (Annual Attestation)” tab within the BRR site. This provides an overview of the unit’s attestation status. Your view is tailored to your role in the organization structure.</a:t>
            </a:r>
          </a:p>
          <a:p>
            <a:r>
              <a:rPr lang="en-US" dirty="0"/>
              <a:t>Additional personnel can be granted access to the dashboard (as determined by those Department Heads) if other support within the group is needed to assist in compliance monitoring. File an </a:t>
            </a:r>
            <a:r>
              <a:rPr lang="en-US" dirty="0">
                <a:hlinkClick r:id="rId3"/>
              </a:rPr>
              <a:t>ORIS ticket </a:t>
            </a:r>
            <a:r>
              <a:rPr lang="en-US" dirty="0"/>
              <a:t>or request the “Compliance Champion” role from </a:t>
            </a:r>
            <a:r>
              <a:rPr lang="en-US" dirty="0">
                <a:hlinkClick r:id="rId4"/>
              </a:rPr>
              <a:t>COI@utah.edu</a:t>
            </a:r>
            <a:r>
              <a:rPr lang="en-US" dirty="0"/>
              <a:t>. </a:t>
            </a:r>
          </a:p>
        </p:txBody>
      </p:sp>
      <p:pic>
        <p:nvPicPr>
          <p:cNvPr id="2050" name="Picture 2">
            <a:extLst>
              <a:ext uri="{FF2B5EF4-FFF2-40B4-BE49-F238E27FC236}">
                <a16:creationId xmlns:a16="http://schemas.microsoft.com/office/drawing/2014/main" id="{74808942-EA05-9DAD-930C-B82FAE8B3BF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8282" y="2298094"/>
            <a:ext cx="6599811" cy="3560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1914192"/>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F89F1-6A13-0E79-0D38-C0BD2C3B41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E4317-33FC-E75F-E885-09079FC1CC4C}"/>
              </a:ext>
            </a:extLst>
          </p:cNvPr>
          <p:cNvSpPr>
            <a:spLocks noGrp="1"/>
          </p:cNvSpPr>
          <p:nvPr>
            <p:ph type="title"/>
          </p:nvPr>
        </p:nvSpPr>
        <p:spPr/>
        <p:txBody>
          <a:bodyPr/>
          <a:lstStyle/>
          <a:p>
            <a:r>
              <a:rPr lang="en-US" dirty="0"/>
              <a:t>Compliance (Annual Attestation) Tab: for all leadership</a:t>
            </a:r>
          </a:p>
        </p:txBody>
      </p:sp>
      <p:sp>
        <p:nvSpPr>
          <p:cNvPr id="3" name="Content Placeholder 2">
            <a:extLst>
              <a:ext uri="{FF2B5EF4-FFF2-40B4-BE49-F238E27FC236}">
                <a16:creationId xmlns:a16="http://schemas.microsoft.com/office/drawing/2014/main" id="{305F49F6-C34A-94B3-A445-396092D38C4A}"/>
              </a:ext>
            </a:extLst>
          </p:cNvPr>
          <p:cNvSpPr>
            <a:spLocks noGrp="1"/>
          </p:cNvSpPr>
          <p:nvPr>
            <p:ph idx="1"/>
          </p:nvPr>
        </p:nvSpPr>
        <p:spPr>
          <a:xfrm>
            <a:off x="581193" y="2180496"/>
            <a:ext cx="4317089" cy="3678303"/>
          </a:xfrm>
        </p:spPr>
        <p:txBody>
          <a:bodyPr>
            <a:normAutofit fontScale="92500" lnSpcReduction="10000"/>
          </a:bodyPr>
          <a:lstStyle/>
          <a:p>
            <a:r>
              <a:rPr lang="en-US" dirty="0"/>
              <a:t>Data for primary department/appointment is managed by Human Resources (HR). Please contact your </a:t>
            </a:r>
            <a:r>
              <a:rPr lang="en-US" dirty="0">
                <a:hlinkClick r:id="rId2"/>
              </a:rPr>
              <a:t>HR representative</a:t>
            </a:r>
            <a:r>
              <a:rPr lang="en-US" dirty="0"/>
              <a:t> if you have questions or to request an update. Data is synced monthly, but users can still file a BRR disclosure while those updates are pending (the user should change their current supervisor on the Certification page in BRR, if supervisor name is required).</a:t>
            </a:r>
          </a:p>
          <a:p>
            <a:r>
              <a:rPr lang="en-US" dirty="0"/>
              <a:t>Clicking on any of the underlined numbers in the columns will bring up a view with a breakdown of the of the employees for that category. </a:t>
            </a:r>
          </a:p>
        </p:txBody>
      </p:sp>
      <p:pic>
        <p:nvPicPr>
          <p:cNvPr id="2050" name="Picture 2">
            <a:extLst>
              <a:ext uri="{FF2B5EF4-FFF2-40B4-BE49-F238E27FC236}">
                <a16:creationId xmlns:a16="http://schemas.microsoft.com/office/drawing/2014/main" id="{4903C928-D8A8-EFC9-F67A-55D8FCF09F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8282" y="2298094"/>
            <a:ext cx="6599811" cy="356070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F6E8C790-700A-9C4A-29B3-747317B9A73E}"/>
              </a:ext>
            </a:extLst>
          </p:cNvPr>
          <p:cNvSpPr/>
          <p:nvPr/>
        </p:nvSpPr>
        <p:spPr>
          <a:xfrm>
            <a:off x="7967207" y="5390984"/>
            <a:ext cx="2767054" cy="37371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0596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725DD-A9C6-D5FD-77F7-DD13C19905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18430E-8E77-F1A5-7833-519795889D00}"/>
              </a:ext>
            </a:extLst>
          </p:cNvPr>
          <p:cNvSpPr>
            <a:spLocks noGrp="1"/>
          </p:cNvSpPr>
          <p:nvPr>
            <p:ph type="title"/>
          </p:nvPr>
        </p:nvSpPr>
        <p:spPr/>
        <p:txBody>
          <a:bodyPr/>
          <a:lstStyle/>
          <a:p>
            <a:r>
              <a:rPr lang="en-US" dirty="0"/>
              <a:t>Compliance (Annual Attestation) Tab: for all leadership</a:t>
            </a:r>
          </a:p>
        </p:txBody>
      </p:sp>
      <p:sp>
        <p:nvSpPr>
          <p:cNvPr id="3" name="Content Placeholder 2">
            <a:extLst>
              <a:ext uri="{FF2B5EF4-FFF2-40B4-BE49-F238E27FC236}">
                <a16:creationId xmlns:a16="http://schemas.microsoft.com/office/drawing/2014/main" id="{0DDF538C-24EC-8D2D-DA71-0A4EB10F4AAF}"/>
              </a:ext>
            </a:extLst>
          </p:cNvPr>
          <p:cNvSpPr>
            <a:spLocks noGrp="1"/>
          </p:cNvSpPr>
          <p:nvPr>
            <p:ph idx="1"/>
          </p:nvPr>
        </p:nvSpPr>
        <p:spPr>
          <a:xfrm>
            <a:off x="581193" y="2180496"/>
            <a:ext cx="4317089" cy="3678303"/>
          </a:xfrm>
        </p:spPr>
        <p:txBody>
          <a:bodyPr/>
          <a:lstStyle/>
          <a:p>
            <a:r>
              <a:rPr lang="en-US" dirty="0"/>
              <a:t>Clicking on any of the underlined numbers in the columns will bring up a view with a breakdown of the of the employees for that category. </a:t>
            </a:r>
          </a:p>
          <a:p>
            <a:r>
              <a:rPr lang="en-US" dirty="0"/>
              <a:t>This view provides the names of the affected employees, their direct supervisor, and (if applicable) a link to a PDF of their most recent disclosure.</a:t>
            </a:r>
          </a:p>
        </p:txBody>
      </p:sp>
      <p:pic>
        <p:nvPicPr>
          <p:cNvPr id="6" name="Picture 5">
            <a:extLst>
              <a:ext uri="{FF2B5EF4-FFF2-40B4-BE49-F238E27FC236}">
                <a16:creationId xmlns:a16="http://schemas.microsoft.com/office/drawing/2014/main" id="{97EC82EF-BD82-2B21-512B-F05C95649C6A}"/>
              </a:ext>
            </a:extLst>
          </p:cNvPr>
          <p:cNvPicPr>
            <a:picLocks noChangeAspect="1"/>
          </p:cNvPicPr>
          <p:nvPr/>
        </p:nvPicPr>
        <p:blipFill>
          <a:blip r:embed="rId2"/>
          <a:stretch>
            <a:fillRect/>
          </a:stretch>
        </p:blipFill>
        <p:spPr>
          <a:xfrm>
            <a:off x="4898282" y="2180496"/>
            <a:ext cx="6078454" cy="4322104"/>
          </a:xfrm>
          <a:prstGeom prst="rect">
            <a:avLst/>
          </a:prstGeom>
        </p:spPr>
      </p:pic>
    </p:spTree>
    <p:extLst>
      <p:ext uri="{BB962C8B-B14F-4D97-AF65-F5344CB8AC3E}">
        <p14:creationId xmlns:p14="http://schemas.microsoft.com/office/powerpoint/2010/main" val="3883017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23B88-7CD0-C787-B375-4745857D0CB3}"/>
              </a:ext>
            </a:extLst>
          </p:cNvPr>
          <p:cNvSpPr>
            <a:spLocks noGrp="1"/>
          </p:cNvSpPr>
          <p:nvPr>
            <p:ph type="title"/>
          </p:nvPr>
        </p:nvSpPr>
        <p:spPr/>
        <p:txBody>
          <a:bodyPr/>
          <a:lstStyle/>
          <a:p>
            <a:r>
              <a:rPr lang="en-US" dirty="0"/>
              <a:t>Supervisor Reviews Tab: for HS direct supervisors ONLY</a:t>
            </a:r>
          </a:p>
        </p:txBody>
      </p:sp>
      <p:sp>
        <p:nvSpPr>
          <p:cNvPr id="3" name="Content Placeholder 2">
            <a:extLst>
              <a:ext uri="{FF2B5EF4-FFF2-40B4-BE49-F238E27FC236}">
                <a16:creationId xmlns:a16="http://schemas.microsoft.com/office/drawing/2014/main" id="{91E586BA-BEE6-4A7C-783E-72E34154B211}"/>
              </a:ext>
            </a:extLst>
          </p:cNvPr>
          <p:cNvSpPr>
            <a:spLocks noGrp="1"/>
          </p:cNvSpPr>
          <p:nvPr>
            <p:ph idx="1"/>
          </p:nvPr>
        </p:nvSpPr>
        <p:spPr>
          <a:xfrm>
            <a:off x="581193" y="2180496"/>
            <a:ext cx="4317089" cy="3678303"/>
          </a:xfrm>
        </p:spPr>
        <p:txBody>
          <a:bodyPr/>
          <a:lstStyle/>
          <a:p>
            <a:r>
              <a:rPr lang="en-US" dirty="0"/>
              <a:t>Direct supervisors in </a:t>
            </a:r>
            <a:r>
              <a:rPr lang="en-US" dirty="0">
                <a:highlight>
                  <a:srgbClr val="FFFF00"/>
                </a:highlight>
              </a:rPr>
              <a:t>Health Sciences </a:t>
            </a:r>
            <a:r>
              <a:rPr lang="en-US" dirty="0"/>
              <a:t>can also track their direct reports under the Supervisor Reviews tab. This feature is not yet available for Main Campus.</a:t>
            </a:r>
          </a:p>
          <a:p>
            <a:r>
              <a:rPr lang="en-US" dirty="0"/>
              <a:t>A breakdown of the attestation status for your direct reports can be found under the “Annual Attestation Reporting” tab on the table within the “Supervisor Reviews” Tab on the BRR site.</a:t>
            </a:r>
          </a:p>
        </p:txBody>
      </p:sp>
      <p:pic>
        <p:nvPicPr>
          <p:cNvPr id="1026" name="Picture 2">
            <a:extLst>
              <a:ext uri="{FF2B5EF4-FFF2-40B4-BE49-F238E27FC236}">
                <a16:creationId xmlns:a16="http://schemas.microsoft.com/office/drawing/2014/main" id="{F0398E88-E9E9-F154-EDD0-42E7A2F9B7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8282" y="2180495"/>
            <a:ext cx="6599812" cy="3689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6773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DC3CD-39C7-01D1-19AC-8BE09AB42A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F64888-F66A-FE3E-EF5F-A3647AE16C01}"/>
              </a:ext>
            </a:extLst>
          </p:cNvPr>
          <p:cNvSpPr>
            <a:spLocks noGrp="1"/>
          </p:cNvSpPr>
          <p:nvPr>
            <p:ph type="title"/>
          </p:nvPr>
        </p:nvSpPr>
        <p:spPr/>
        <p:txBody>
          <a:bodyPr/>
          <a:lstStyle/>
          <a:p>
            <a:r>
              <a:rPr lang="en-US" dirty="0"/>
              <a:t>Supervisor Reviews Tab: for HS direct supervisors ONLY</a:t>
            </a:r>
          </a:p>
        </p:txBody>
      </p:sp>
      <p:sp>
        <p:nvSpPr>
          <p:cNvPr id="3" name="Content Placeholder 2">
            <a:extLst>
              <a:ext uri="{FF2B5EF4-FFF2-40B4-BE49-F238E27FC236}">
                <a16:creationId xmlns:a16="http://schemas.microsoft.com/office/drawing/2014/main" id="{A0E3862F-5A78-4E3A-571A-0D688BBC5A29}"/>
              </a:ext>
            </a:extLst>
          </p:cNvPr>
          <p:cNvSpPr>
            <a:spLocks noGrp="1"/>
          </p:cNvSpPr>
          <p:nvPr>
            <p:ph idx="1"/>
          </p:nvPr>
        </p:nvSpPr>
        <p:spPr>
          <a:xfrm>
            <a:off x="581193" y="2180496"/>
            <a:ext cx="4317089" cy="3678303"/>
          </a:xfrm>
        </p:spPr>
        <p:txBody>
          <a:bodyPr/>
          <a:lstStyle/>
          <a:p>
            <a:r>
              <a:rPr lang="en-US" dirty="0"/>
              <a:t>The Attestation Status for individuals can be found under the “Attested” column.</a:t>
            </a:r>
          </a:p>
        </p:txBody>
      </p:sp>
      <p:pic>
        <p:nvPicPr>
          <p:cNvPr id="1026" name="Picture 2">
            <a:extLst>
              <a:ext uri="{FF2B5EF4-FFF2-40B4-BE49-F238E27FC236}">
                <a16:creationId xmlns:a16="http://schemas.microsoft.com/office/drawing/2014/main" id="{311CB763-D316-57C0-DCFF-0E510F4695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8282" y="2180495"/>
            <a:ext cx="6599812" cy="368970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809B28F2-1026-F547-91F7-99E0902F217E}"/>
              </a:ext>
            </a:extLst>
          </p:cNvPr>
          <p:cNvSpPr/>
          <p:nvPr/>
        </p:nvSpPr>
        <p:spPr>
          <a:xfrm>
            <a:off x="8102379" y="4619708"/>
            <a:ext cx="556591" cy="65200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0433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AC38C-2760-4D41-437E-F3E925B0FD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E35679-ECC6-5218-665C-9C2B7B686B3B}"/>
              </a:ext>
            </a:extLst>
          </p:cNvPr>
          <p:cNvSpPr>
            <a:spLocks noGrp="1"/>
          </p:cNvSpPr>
          <p:nvPr>
            <p:ph type="title"/>
          </p:nvPr>
        </p:nvSpPr>
        <p:spPr/>
        <p:txBody>
          <a:bodyPr/>
          <a:lstStyle/>
          <a:p>
            <a:r>
              <a:rPr lang="en-US" dirty="0"/>
              <a:t>Supervisor Reviews Tab: for HS direct supervisors ONLY</a:t>
            </a:r>
          </a:p>
        </p:txBody>
      </p:sp>
      <p:sp>
        <p:nvSpPr>
          <p:cNvPr id="3" name="Content Placeholder 2">
            <a:extLst>
              <a:ext uri="{FF2B5EF4-FFF2-40B4-BE49-F238E27FC236}">
                <a16:creationId xmlns:a16="http://schemas.microsoft.com/office/drawing/2014/main" id="{59C8CD0F-EFCB-55FE-6F6C-C66B225CB75A}"/>
              </a:ext>
            </a:extLst>
          </p:cNvPr>
          <p:cNvSpPr>
            <a:spLocks noGrp="1"/>
          </p:cNvSpPr>
          <p:nvPr>
            <p:ph idx="1"/>
          </p:nvPr>
        </p:nvSpPr>
        <p:spPr>
          <a:xfrm>
            <a:off x="581193" y="2180496"/>
            <a:ext cx="4317089" cy="3678303"/>
          </a:xfrm>
        </p:spPr>
        <p:txBody>
          <a:bodyPr/>
          <a:lstStyle/>
          <a:p>
            <a:r>
              <a:rPr lang="en-US" dirty="0"/>
              <a:t>A link to a PDF copy of the employees most recent disclosure can be found under the “Most Recent Disclosure” column.</a:t>
            </a:r>
          </a:p>
        </p:txBody>
      </p:sp>
      <p:pic>
        <p:nvPicPr>
          <p:cNvPr id="1026" name="Picture 2">
            <a:extLst>
              <a:ext uri="{FF2B5EF4-FFF2-40B4-BE49-F238E27FC236}">
                <a16:creationId xmlns:a16="http://schemas.microsoft.com/office/drawing/2014/main" id="{D2A02E1F-0129-2469-68AD-ADFA1233BD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8282" y="2180495"/>
            <a:ext cx="6599812" cy="36897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077ED45-5E6F-56C4-C5C6-B102F0D4DEDD}"/>
              </a:ext>
            </a:extLst>
          </p:cNvPr>
          <p:cNvSpPr/>
          <p:nvPr/>
        </p:nvSpPr>
        <p:spPr>
          <a:xfrm>
            <a:off x="8658970" y="4619708"/>
            <a:ext cx="1916265" cy="413468"/>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881510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docProps/app.xml><?xml version="1.0" encoding="utf-8"?>
<Properties xmlns="http://schemas.openxmlformats.org/officeDocument/2006/extended-properties" xmlns:vt="http://schemas.openxmlformats.org/officeDocument/2006/docPropsVTypes">
  <Template>TM03457464[[fn=Dividend]]</Template>
  <TotalTime>5785</TotalTime>
  <Words>547</Words>
  <Application>Microsoft Office PowerPoint</Application>
  <PresentationFormat>Widescreen</PresentationFormat>
  <Paragraphs>21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Gill Sans MT</vt:lpstr>
      <vt:lpstr>Wingdings 2</vt:lpstr>
      <vt:lpstr>Dividend</vt:lpstr>
      <vt:lpstr>Annual Attestation</vt:lpstr>
      <vt:lpstr>Compliance (Annual Attestation) Tab: for all leadership</vt:lpstr>
      <vt:lpstr>Compliance (Annual Attestation) Tab: for all leadership</vt:lpstr>
      <vt:lpstr>Compliance (Annual Attestation) Tab: for all leadership</vt:lpstr>
      <vt:lpstr>Supervisor Reviews Tab: for HS direct supervisors ONLY</vt:lpstr>
      <vt:lpstr>Supervisor Reviews Tab: for HS direct supervisors ONLY</vt:lpstr>
      <vt:lpstr>Supervisor Reviews Tab: for HS direct supervisors ONLY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Eric Pincock</dc:creator>
  <cp:lastModifiedBy>Eric Pincock</cp:lastModifiedBy>
  <cp:revision>7</cp:revision>
  <dcterms:created xsi:type="dcterms:W3CDTF">2025-07-23T19:58:18Z</dcterms:created>
  <dcterms:modified xsi:type="dcterms:W3CDTF">2025-09-02T15:56:27Z</dcterms:modified>
</cp:coreProperties>
</file>